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98" r:id="rId2"/>
    <p:sldId id="29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5" r:id="rId40"/>
    <p:sldId id="296" r:id="rId41"/>
    <p:sldId id="292" r:id="rId42"/>
    <p:sldId id="293" r:id="rId43"/>
    <p:sldId id="294" r:id="rId44"/>
    <p:sldId id="297" r:id="rId45"/>
  </p:sldIdLst>
  <p:sldSz cx="9144000" cy="6858000" type="screen4x3"/>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09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BCF12-0BAB-44B8-9ED9-51D24B6922FA}"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DBF86EBA-0839-4242-8D37-6E75B4275876}">
      <dgm:prSet/>
      <dgm:spPr/>
      <dgm:t>
        <a:bodyPr/>
        <a:lstStyle/>
        <a:p>
          <a:r>
            <a:rPr lang="en-US"/>
            <a:t>Terrorism is a resort to violence or threat of violence on the part of a group seeking to accomplish a purpose against constituted authority. </a:t>
          </a:r>
        </a:p>
      </dgm:t>
    </dgm:pt>
    <dgm:pt modelId="{39728D3C-AEFF-4030-A63A-EC436AD0FC73}" type="parTrans" cxnId="{97ADBEBD-8905-4397-BB57-CDFEC3379CAA}">
      <dgm:prSet/>
      <dgm:spPr/>
      <dgm:t>
        <a:bodyPr/>
        <a:lstStyle/>
        <a:p>
          <a:endParaRPr lang="en-US"/>
        </a:p>
      </dgm:t>
    </dgm:pt>
    <dgm:pt modelId="{E601851D-F9F5-49FF-B452-0C85D63758D8}" type="sibTrans" cxnId="{97ADBEBD-8905-4397-BB57-CDFEC3379CAA}">
      <dgm:prSet/>
      <dgm:spPr/>
      <dgm:t>
        <a:bodyPr/>
        <a:lstStyle/>
        <a:p>
          <a:endParaRPr lang="en-US"/>
        </a:p>
      </dgm:t>
    </dgm:pt>
    <dgm:pt modelId="{7E32B960-ADE6-4474-94D3-D94F54ADDA51}">
      <dgm:prSet/>
      <dgm:spPr/>
      <dgm:t>
        <a:bodyPr/>
        <a:lstStyle/>
        <a:p>
          <a:r>
            <a:rPr lang="en-US"/>
            <a:t>Terrorism is a global crime. It is organized crimes engage in by group of people who are not satisfy with the government policies thereby instill fear, threaten the populace, kill and radicalize innocent citizen to belief in their ideology.   </a:t>
          </a:r>
        </a:p>
      </dgm:t>
    </dgm:pt>
    <dgm:pt modelId="{56E477AF-609A-4A46-8EC2-03AEDBE54DCD}" type="parTrans" cxnId="{E1A16E03-2CC5-4D7A-8A82-FE7D509A8451}">
      <dgm:prSet/>
      <dgm:spPr/>
      <dgm:t>
        <a:bodyPr/>
        <a:lstStyle/>
        <a:p>
          <a:endParaRPr lang="en-US"/>
        </a:p>
      </dgm:t>
    </dgm:pt>
    <dgm:pt modelId="{D1EFEB48-55FD-4E27-85D4-20CED9F4ECA9}" type="sibTrans" cxnId="{E1A16E03-2CC5-4D7A-8A82-FE7D509A8451}">
      <dgm:prSet/>
      <dgm:spPr/>
      <dgm:t>
        <a:bodyPr/>
        <a:lstStyle/>
        <a:p>
          <a:endParaRPr lang="en-US"/>
        </a:p>
      </dgm:t>
    </dgm:pt>
    <dgm:pt modelId="{81C8D015-E806-44DA-B7C9-A963F26A7539}" type="pres">
      <dgm:prSet presAssocID="{CFDBCF12-0BAB-44B8-9ED9-51D24B6922FA}" presName="hierChild1" presStyleCnt="0">
        <dgm:presLayoutVars>
          <dgm:chPref val="1"/>
          <dgm:dir/>
          <dgm:animOne val="branch"/>
          <dgm:animLvl val="lvl"/>
          <dgm:resizeHandles/>
        </dgm:presLayoutVars>
      </dgm:prSet>
      <dgm:spPr/>
    </dgm:pt>
    <dgm:pt modelId="{5817084A-0554-4A6C-A6E1-D39BD8CBD134}" type="pres">
      <dgm:prSet presAssocID="{DBF86EBA-0839-4242-8D37-6E75B4275876}" presName="hierRoot1" presStyleCnt="0"/>
      <dgm:spPr/>
    </dgm:pt>
    <dgm:pt modelId="{4AEA36E3-4BCF-4E37-AC61-A44D1CD56A4C}" type="pres">
      <dgm:prSet presAssocID="{DBF86EBA-0839-4242-8D37-6E75B4275876}" presName="composite" presStyleCnt="0"/>
      <dgm:spPr/>
    </dgm:pt>
    <dgm:pt modelId="{947A852D-3398-4908-AFDB-41C6C5DE0C41}" type="pres">
      <dgm:prSet presAssocID="{DBF86EBA-0839-4242-8D37-6E75B4275876}" presName="background" presStyleLbl="node0" presStyleIdx="0" presStyleCnt="2"/>
      <dgm:spPr/>
    </dgm:pt>
    <dgm:pt modelId="{1D212C92-8929-454D-AF9E-D5FFB7D689D6}" type="pres">
      <dgm:prSet presAssocID="{DBF86EBA-0839-4242-8D37-6E75B4275876}" presName="text" presStyleLbl="fgAcc0" presStyleIdx="0" presStyleCnt="2">
        <dgm:presLayoutVars>
          <dgm:chPref val="3"/>
        </dgm:presLayoutVars>
      </dgm:prSet>
      <dgm:spPr/>
    </dgm:pt>
    <dgm:pt modelId="{1BC8D0C2-3F32-4056-BB45-5E49ABF6D9C0}" type="pres">
      <dgm:prSet presAssocID="{DBF86EBA-0839-4242-8D37-6E75B4275876}" presName="hierChild2" presStyleCnt="0"/>
      <dgm:spPr/>
    </dgm:pt>
    <dgm:pt modelId="{3EF3D914-5D02-4FDF-91CD-ED59A874F05F}" type="pres">
      <dgm:prSet presAssocID="{7E32B960-ADE6-4474-94D3-D94F54ADDA51}" presName="hierRoot1" presStyleCnt="0"/>
      <dgm:spPr/>
    </dgm:pt>
    <dgm:pt modelId="{10377A05-A445-4B12-BF43-9BC4461916C6}" type="pres">
      <dgm:prSet presAssocID="{7E32B960-ADE6-4474-94D3-D94F54ADDA51}" presName="composite" presStyleCnt="0"/>
      <dgm:spPr/>
    </dgm:pt>
    <dgm:pt modelId="{F9A9EDE5-6EBF-48A9-8552-9A2585B8C92C}" type="pres">
      <dgm:prSet presAssocID="{7E32B960-ADE6-4474-94D3-D94F54ADDA51}" presName="background" presStyleLbl="node0" presStyleIdx="1" presStyleCnt="2"/>
      <dgm:spPr/>
    </dgm:pt>
    <dgm:pt modelId="{77F580AC-A8B5-4133-95A3-2BC6160D2D87}" type="pres">
      <dgm:prSet presAssocID="{7E32B960-ADE6-4474-94D3-D94F54ADDA51}" presName="text" presStyleLbl="fgAcc0" presStyleIdx="1" presStyleCnt="2">
        <dgm:presLayoutVars>
          <dgm:chPref val="3"/>
        </dgm:presLayoutVars>
      </dgm:prSet>
      <dgm:spPr/>
    </dgm:pt>
    <dgm:pt modelId="{4FF8E5D2-18E1-4750-9635-E113EA603766}" type="pres">
      <dgm:prSet presAssocID="{7E32B960-ADE6-4474-94D3-D94F54ADDA51}" presName="hierChild2" presStyleCnt="0"/>
      <dgm:spPr/>
    </dgm:pt>
  </dgm:ptLst>
  <dgm:cxnLst>
    <dgm:cxn modelId="{E1A16E03-2CC5-4D7A-8A82-FE7D509A8451}" srcId="{CFDBCF12-0BAB-44B8-9ED9-51D24B6922FA}" destId="{7E32B960-ADE6-4474-94D3-D94F54ADDA51}" srcOrd="1" destOrd="0" parTransId="{56E477AF-609A-4A46-8EC2-03AEDBE54DCD}" sibTransId="{D1EFEB48-55FD-4E27-85D4-20CED9F4ECA9}"/>
    <dgm:cxn modelId="{AB7E8F3A-2A1E-405B-8233-ACEA9F468375}" type="presOf" srcId="{CFDBCF12-0BAB-44B8-9ED9-51D24B6922FA}" destId="{81C8D015-E806-44DA-B7C9-A963F26A7539}" srcOrd="0" destOrd="0" presId="urn:microsoft.com/office/officeart/2005/8/layout/hierarchy1"/>
    <dgm:cxn modelId="{40A68156-1AD7-41DA-90D0-17B44C073424}" type="presOf" srcId="{7E32B960-ADE6-4474-94D3-D94F54ADDA51}" destId="{77F580AC-A8B5-4133-95A3-2BC6160D2D87}" srcOrd="0" destOrd="0" presId="urn:microsoft.com/office/officeart/2005/8/layout/hierarchy1"/>
    <dgm:cxn modelId="{E87212A3-C848-44DB-998D-908725F8E4DD}" type="presOf" srcId="{DBF86EBA-0839-4242-8D37-6E75B4275876}" destId="{1D212C92-8929-454D-AF9E-D5FFB7D689D6}" srcOrd="0" destOrd="0" presId="urn:microsoft.com/office/officeart/2005/8/layout/hierarchy1"/>
    <dgm:cxn modelId="{97ADBEBD-8905-4397-BB57-CDFEC3379CAA}" srcId="{CFDBCF12-0BAB-44B8-9ED9-51D24B6922FA}" destId="{DBF86EBA-0839-4242-8D37-6E75B4275876}" srcOrd="0" destOrd="0" parTransId="{39728D3C-AEFF-4030-A63A-EC436AD0FC73}" sibTransId="{E601851D-F9F5-49FF-B452-0C85D63758D8}"/>
    <dgm:cxn modelId="{D18DF168-E315-446D-BE66-EA003EBBF543}" type="presParOf" srcId="{81C8D015-E806-44DA-B7C9-A963F26A7539}" destId="{5817084A-0554-4A6C-A6E1-D39BD8CBD134}" srcOrd="0" destOrd="0" presId="urn:microsoft.com/office/officeart/2005/8/layout/hierarchy1"/>
    <dgm:cxn modelId="{87F7850A-F465-45BF-8474-BAACDAC51402}" type="presParOf" srcId="{5817084A-0554-4A6C-A6E1-D39BD8CBD134}" destId="{4AEA36E3-4BCF-4E37-AC61-A44D1CD56A4C}" srcOrd="0" destOrd="0" presId="urn:microsoft.com/office/officeart/2005/8/layout/hierarchy1"/>
    <dgm:cxn modelId="{E486421C-B185-4002-81B3-E5E6FD609674}" type="presParOf" srcId="{4AEA36E3-4BCF-4E37-AC61-A44D1CD56A4C}" destId="{947A852D-3398-4908-AFDB-41C6C5DE0C41}" srcOrd="0" destOrd="0" presId="urn:microsoft.com/office/officeart/2005/8/layout/hierarchy1"/>
    <dgm:cxn modelId="{6CBC8540-B596-4465-982B-73D2AD8A5B81}" type="presParOf" srcId="{4AEA36E3-4BCF-4E37-AC61-A44D1CD56A4C}" destId="{1D212C92-8929-454D-AF9E-D5FFB7D689D6}" srcOrd="1" destOrd="0" presId="urn:microsoft.com/office/officeart/2005/8/layout/hierarchy1"/>
    <dgm:cxn modelId="{1544DA3C-EF00-44CC-A602-1F364004AE4C}" type="presParOf" srcId="{5817084A-0554-4A6C-A6E1-D39BD8CBD134}" destId="{1BC8D0C2-3F32-4056-BB45-5E49ABF6D9C0}" srcOrd="1" destOrd="0" presId="urn:microsoft.com/office/officeart/2005/8/layout/hierarchy1"/>
    <dgm:cxn modelId="{2F9CCB24-27AE-4BF8-8788-6A7E15F53D05}" type="presParOf" srcId="{81C8D015-E806-44DA-B7C9-A963F26A7539}" destId="{3EF3D914-5D02-4FDF-91CD-ED59A874F05F}" srcOrd="1" destOrd="0" presId="urn:microsoft.com/office/officeart/2005/8/layout/hierarchy1"/>
    <dgm:cxn modelId="{965904FC-7343-4B02-8CBF-90C70D3D34EC}" type="presParOf" srcId="{3EF3D914-5D02-4FDF-91CD-ED59A874F05F}" destId="{10377A05-A445-4B12-BF43-9BC4461916C6}" srcOrd="0" destOrd="0" presId="urn:microsoft.com/office/officeart/2005/8/layout/hierarchy1"/>
    <dgm:cxn modelId="{2723ADEB-CE73-474C-80EB-5BCF16561B21}" type="presParOf" srcId="{10377A05-A445-4B12-BF43-9BC4461916C6}" destId="{F9A9EDE5-6EBF-48A9-8552-9A2585B8C92C}" srcOrd="0" destOrd="0" presId="urn:microsoft.com/office/officeart/2005/8/layout/hierarchy1"/>
    <dgm:cxn modelId="{DA2377CE-9848-4914-812B-FCD7FD7A8A32}" type="presParOf" srcId="{10377A05-A445-4B12-BF43-9BC4461916C6}" destId="{77F580AC-A8B5-4133-95A3-2BC6160D2D87}" srcOrd="1" destOrd="0" presId="urn:microsoft.com/office/officeart/2005/8/layout/hierarchy1"/>
    <dgm:cxn modelId="{6DF4ECA0-49B7-4DFE-BAD2-FB8020A15AAB}" type="presParOf" srcId="{3EF3D914-5D02-4FDF-91CD-ED59A874F05F}" destId="{4FF8E5D2-18E1-4750-9635-E113EA6037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A852D-3398-4908-AFDB-41C6C5DE0C41}">
      <dsp:nvSpPr>
        <dsp:cNvPr id="0" name=""/>
        <dsp:cNvSpPr/>
      </dsp:nvSpPr>
      <dsp:spPr>
        <a:xfrm>
          <a:off x="962" y="924430"/>
          <a:ext cx="3379189" cy="21457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12C92-8929-454D-AF9E-D5FFB7D689D6}">
      <dsp:nvSpPr>
        <dsp:cNvPr id="0" name=""/>
        <dsp:cNvSpPr/>
      </dsp:nvSpPr>
      <dsp:spPr>
        <a:xfrm>
          <a:off x="376428" y="1281122"/>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Terrorism is a resort to violence or threat of violence on the part of a group seeking to accomplish a purpose against constituted authority. </a:t>
          </a:r>
        </a:p>
      </dsp:txBody>
      <dsp:txXfrm>
        <a:off x="439276" y="1343970"/>
        <a:ext cx="3253493" cy="2020089"/>
      </dsp:txXfrm>
    </dsp:sp>
    <dsp:sp modelId="{F9A9EDE5-6EBF-48A9-8552-9A2585B8C92C}">
      <dsp:nvSpPr>
        <dsp:cNvPr id="0" name=""/>
        <dsp:cNvSpPr/>
      </dsp:nvSpPr>
      <dsp:spPr>
        <a:xfrm>
          <a:off x="4131082" y="924430"/>
          <a:ext cx="3379189" cy="21457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580AC-A8B5-4133-95A3-2BC6160D2D87}">
      <dsp:nvSpPr>
        <dsp:cNvPr id="0" name=""/>
        <dsp:cNvSpPr/>
      </dsp:nvSpPr>
      <dsp:spPr>
        <a:xfrm>
          <a:off x="4506548" y="1281122"/>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Terrorism is a global crime. It is organized crimes engage in by group of people who are not satisfy with the government policies thereby instill fear, threaten the populace, kill and radicalize innocent citizen to belief in their ideology.   </a:t>
          </a:r>
        </a:p>
      </dsp:txBody>
      <dsp:txXfrm>
        <a:off x="4569396" y="1343970"/>
        <a:ext cx="3253493" cy="2020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D1A1B-532F-4055-818E-C0E6E80DA6A9}" type="datetimeFigureOut">
              <a:rPr lang="en-US" smtClean="0"/>
              <a:t>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D392-5FBE-41AD-8A22-70E3BABE601B}" type="slidenum">
              <a:rPr lang="en-US" smtClean="0"/>
              <a:t>‹#›</a:t>
            </a:fld>
            <a:endParaRPr lang="en-US"/>
          </a:p>
        </p:txBody>
      </p:sp>
    </p:spTree>
    <p:extLst>
      <p:ext uri="{BB962C8B-B14F-4D97-AF65-F5344CB8AC3E}">
        <p14:creationId xmlns:p14="http://schemas.microsoft.com/office/powerpoint/2010/main" val="83701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CD392-5FBE-41AD-8A22-70E3BABE601B}" type="slidenum">
              <a:rPr lang="en-US" smtClean="0"/>
              <a:t>43</a:t>
            </a:fld>
            <a:endParaRPr lang="en-US"/>
          </a:p>
        </p:txBody>
      </p:sp>
    </p:spTree>
    <p:extLst>
      <p:ext uri="{BB962C8B-B14F-4D97-AF65-F5344CB8AC3E}">
        <p14:creationId xmlns:p14="http://schemas.microsoft.com/office/powerpoint/2010/main" val="131585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DCF2-1184-A6A5-00BF-D357FAD685D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NG"/>
          </a:p>
        </p:txBody>
      </p:sp>
      <p:sp>
        <p:nvSpPr>
          <p:cNvPr id="3" name="Subtitle 2">
            <a:extLst>
              <a:ext uri="{FF2B5EF4-FFF2-40B4-BE49-F238E27FC236}">
                <a16:creationId xmlns:a16="http://schemas.microsoft.com/office/drawing/2014/main" id="{334D6694-9316-F649-BEA4-41F94F9ED62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8F875673-AFD5-6A64-9D1A-C6AC26016449}"/>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5" name="Footer Placeholder 4">
            <a:extLst>
              <a:ext uri="{FF2B5EF4-FFF2-40B4-BE49-F238E27FC236}">
                <a16:creationId xmlns:a16="http://schemas.microsoft.com/office/drawing/2014/main" id="{E6364020-D5CE-3937-85C3-321CDD37F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462FD-C664-6F3B-FD5D-8CCBD77B21B9}"/>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218675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8448-412B-AA7E-FCE9-8DCC6126E489}"/>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45C7DB05-E65D-B9A1-2EC4-FAD4E381B2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61894995-6F81-FFFB-4041-900060F038DB}"/>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5" name="Footer Placeholder 4">
            <a:extLst>
              <a:ext uri="{FF2B5EF4-FFF2-40B4-BE49-F238E27FC236}">
                <a16:creationId xmlns:a16="http://schemas.microsoft.com/office/drawing/2014/main" id="{A65EA8DE-50B9-AF1D-442A-95B971D64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3688E-988B-D7FE-9853-E8CD401D75BD}"/>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102279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3B38FA-95D2-3D96-AA53-8221A94AE37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9E566DB9-3737-A205-34FC-8721192CA7B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6D636DD5-BC24-BE05-77CC-DAA72E2D7DB7}"/>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5" name="Footer Placeholder 4">
            <a:extLst>
              <a:ext uri="{FF2B5EF4-FFF2-40B4-BE49-F238E27FC236}">
                <a16:creationId xmlns:a16="http://schemas.microsoft.com/office/drawing/2014/main" id="{5533341F-A4C1-4F88-DAFA-A90508269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AAB2B-3974-B4DD-B11C-6CD9F2EE5038}"/>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424875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07BA-6CCF-6EBE-7796-325395ED4EB1}"/>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B79A34CE-EFF9-F274-1482-45A48D53FA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2BD24E0E-A086-CB7D-1259-2861118B6111}"/>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5" name="Footer Placeholder 4">
            <a:extLst>
              <a:ext uri="{FF2B5EF4-FFF2-40B4-BE49-F238E27FC236}">
                <a16:creationId xmlns:a16="http://schemas.microsoft.com/office/drawing/2014/main" id="{0ED8F24D-D956-9782-7D29-4AF2E1131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5F310-2B0C-6921-11B2-BB853662E973}"/>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376030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5BF1-EBE3-EFDB-FA2F-540C2B925B0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A54E08CD-14B1-3141-4966-C70063DA1F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CF407E-0E24-BF39-3F10-C940C03B14FC}"/>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5" name="Footer Placeholder 4">
            <a:extLst>
              <a:ext uri="{FF2B5EF4-FFF2-40B4-BE49-F238E27FC236}">
                <a16:creationId xmlns:a16="http://schemas.microsoft.com/office/drawing/2014/main" id="{32D0CB70-C669-22AF-78A1-F28EB8DD1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B11BF-6DB8-0A5E-2491-5238101508FD}"/>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244682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C1BD-6DC2-BC85-7D6B-CCCC96F5865A}"/>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B71B77D9-CF12-1E29-FBA5-95612E7DE8A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514E4F1C-1317-BDD3-8682-D0A4295EFCA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5865D3FA-223C-9104-08C5-C21801D6196E}"/>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6" name="Footer Placeholder 5">
            <a:extLst>
              <a:ext uri="{FF2B5EF4-FFF2-40B4-BE49-F238E27FC236}">
                <a16:creationId xmlns:a16="http://schemas.microsoft.com/office/drawing/2014/main" id="{5415DBC6-71CF-5E1E-98A4-E1B6F84AD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63D58-B039-EB10-F047-D31AE2ADDEB7}"/>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294746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D1E0-60CB-FADE-624C-39987811700D}"/>
              </a:ext>
            </a:extLst>
          </p:cNvPr>
          <p:cNvSpPr>
            <a:spLocks noGrp="1"/>
          </p:cNvSpPr>
          <p:nvPr>
            <p:ph type="title"/>
          </p:nvPr>
        </p:nvSpPr>
        <p:spPr>
          <a:xfrm>
            <a:off x="629841" y="365126"/>
            <a:ext cx="78867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2B6892FD-912B-490A-BBD5-DC4CB15CA0A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511CABE-FC87-290B-C9F9-9FCDDF6C2DE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439AB006-6948-2438-DA42-D7AC827E61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B6DAFBA-5E4B-8D12-DE31-BA84FF3F70E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1C192BC3-9D46-55D8-9726-AD2DFC1C48AD}"/>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8" name="Footer Placeholder 7">
            <a:extLst>
              <a:ext uri="{FF2B5EF4-FFF2-40B4-BE49-F238E27FC236}">
                <a16:creationId xmlns:a16="http://schemas.microsoft.com/office/drawing/2014/main" id="{FBAEFC6F-7705-003E-FAA5-70FE6ADA0E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6287B-D93F-2329-D0A9-BB5A1DFEB94A}"/>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338011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F514-19BB-87AF-5F94-A979163DD9E9}"/>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8504BF01-459A-CA08-ACCC-61B4F81BB267}"/>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4" name="Footer Placeholder 3">
            <a:extLst>
              <a:ext uri="{FF2B5EF4-FFF2-40B4-BE49-F238E27FC236}">
                <a16:creationId xmlns:a16="http://schemas.microsoft.com/office/drawing/2014/main" id="{00C1430C-3FA1-03BD-B774-2A3D140C8C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59AE6-3187-312A-405F-5DCF3743C5A7}"/>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177697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E8273-01DF-B474-62C4-7A9A3F696546}"/>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3" name="Footer Placeholder 2">
            <a:extLst>
              <a:ext uri="{FF2B5EF4-FFF2-40B4-BE49-F238E27FC236}">
                <a16:creationId xmlns:a16="http://schemas.microsoft.com/office/drawing/2014/main" id="{B2EF9C2E-D306-1CFB-12F6-DF9010752D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25B83-F6A2-737E-C93D-EB5F33ABC00C}"/>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311113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1B25-0773-0168-4714-1BA5E2A1A84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DC876B77-1254-61E4-80C4-A9DB83FE9BA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8DD2B36E-5605-D247-C191-9B86D53897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44D529-E982-B3CA-F349-C78657072EF8}"/>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6" name="Footer Placeholder 5">
            <a:extLst>
              <a:ext uri="{FF2B5EF4-FFF2-40B4-BE49-F238E27FC236}">
                <a16:creationId xmlns:a16="http://schemas.microsoft.com/office/drawing/2014/main" id="{D88837AA-A13D-2B1D-D933-AA6D6D0F6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97F49-FE1E-AAC1-8765-D85AB7676E49}"/>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423923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8648-0078-4AB4-EE8E-ACA19E2F5AA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C82AF210-5506-BEA6-7EFE-AF820D5E60D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G"/>
          </a:p>
        </p:txBody>
      </p:sp>
      <p:sp>
        <p:nvSpPr>
          <p:cNvPr id="4" name="Text Placeholder 3">
            <a:extLst>
              <a:ext uri="{FF2B5EF4-FFF2-40B4-BE49-F238E27FC236}">
                <a16:creationId xmlns:a16="http://schemas.microsoft.com/office/drawing/2014/main" id="{F97CEE1A-4AAA-172D-E5BE-36B514F8E3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EE91B4F-0B32-FB15-47EF-0D60E3AE5A0C}"/>
              </a:ext>
            </a:extLst>
          </p:cNvPr>
          <p:cNvSpPr>
            <a:spLocks noGrp="1"/>
          </p:cNvSpPr>
          <p:nvPr>
            <p:ph type="dt" sz="half" idx="10"/>
          </p:nvPr>
        </p:nvSpPr>
        <p:spPr/>
        <p:txBody>
          <a:bodyPr/>
          <a:lstStyle/>
          <a:p>
            <a:fld id="{EDAE84CC-2B44-4FEE-8ACE-96B8A1261BC9}" type="datetimeFigureOut">
              <a:rPr lang="en-US" smtClean="0"/>
              <a:t>11/2/2023</a:t>
            </a:fld>
            <a:endParaRPr lang="en-US"/>
          </a:p>
        </p:txBody>
      </p:sp>
      <p:sp>
        <p:nvSpPr>
          <p:cNvPr id="6" name="Footer Placeholder 5">
            <a:extLst>
              <a:ext uri="{FF2B5EF4-FFF2-40B4-BE49-F238E27FC236}">
                <a16:creationId xmlns:a16="http://schemas.microsoft.com/office/drawing/2014/main" id="{A1995C1D-BEF6-1A57-9411-CC8677DA5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93FBE-7D76-D6EC-14F1-52A83B429116}"/>
              </a:ext>
            </a:extLst>
          </p:cNvPr>
          <p:cNvSpPr>
            <a:spLocks noGrp="1"/>
          </p:cNvSpPr>
          <p:nvPr>
            <p:ph type="sldNum" sz="quarter" idx="12"/>
          </p:nvPr>
        </p:nvSpPr>
        <p:spPr/>
        <p:txBody>
          <a:bodyPr/>
          <a:lstStyle/>
          <a:p>
            <a:fld id="{C288DE90-0D96-4CD9-9449-B8E6A4A8A1AD}" type="slidenum">
              <a:rPr lang="en-US" smtClean="0"/>
              <a:t>‹#›</a:t>
            </a:fld>
            <a:endParaRPr lang="en-US"/>
          </a:p>
        </p:txBody>
      </p:sp>
    </p:spTree>
    <p:extLst>
      <p:ext uri="{BB962C8B-B14F-4D97-AF65-F5344CB8AC3E}">
        <p14:creationId xmlns:p14="http://schemas.microsoft.com/office/powerpoint/2010/main" val="324185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E65D9-E2BD-1B89-60CA-4EB00112437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51E4E7B9-3D01-EFE1-F7A6-D9AE0C89B16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CC72E3DD-1083-8872-D26E-62FBDEDE74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DAE84CC-2B44-4FEE-8ACE-96B8A1261BC9}" type="datetimeFigureOut">
              <a:rPr lang="en-US" smtClean="0"/>
              <a:t>11/2/2023</a:t>
            </a:fld>
            <a:endParaRPr lang="en-US"/>
          </a:p>
        </p:txBody>
      </p:sp>
      <p:sp>
        <p:nvSpPr>
          <p:cNvPr id="5" name="Footer Placeholder 4">
            <a:extLst>
              <a:ext uri="{FF2B5EF4-FFF2-40B4-BE49-F238E27FC236}">
                <a16:creationId xmlns:a16="http://schemas.microsoft.com/office/drawing/2014/main" id="{BD15744F-9F8F-5CF4-4026-1E76BB84EB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2AD88D-D51B-56EF-36A6-37058C382B9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88DE90-0D96-4CD9-9449-B8E6A4A8A1AD}" type="slidenum">
              <a:rPr lang="en-US" smtClean="0"/>
              <a:t>‹#›</a:t>
            </a:fld>
            <a:endParaRPr lang="en-US"/>
          </a:p>
        </p:txBody>
      </p:sp>
    </p:spTree>
    <p:extLst>
      <p:ext uri="{BB962C8B-B14F-4D97-AF65-F5344CB8AC3E}">
        <p14:creationId xmlns:p14="http://schemas.microsoft.com/office/powerpoint/2010/main" val="4009688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NG"/>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534BE-934F-9148-EEE3-1AB5E0D958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159620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a:t>Cont…</a:t>
            </a:r>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b="1">
                <a:latin typeface="Times New Roman" pitchFamily="18" charset="0"/>
                <a:cs typeface="Times New Roman" pitchFamily="18" charset="0"/>
              </a:rPr>
              <a:t>Home Grown Terrorism:</a:t>
            </a:r>
            <a:r>
              <a:rPr lang="en-US" sz="1700">
                <a:latin typeface="Times New Roman" pitchFamily="18" charset="0"/>
                <a:cs typeface="Times New Roman" pitchFamily="18" charset="0"/>
              </a:rPr>
              <a:t> this type of terrorism is internally generated. Its operations and activities are targeted at the home government, structures and institutions. It is also known as domestic terrorism. Boko Haram in Nigeria can fit into this category. This is a product of dissatisfy Nigerians and their activities targeted at the Nigerian state.</a:t>
            </a:r>
          </a:p>
          <a:p>
            <a:r>
              <a:rPr lang="en-US" sz="1700" b="1">
                <a:latin typeface="Times New Roman" pitchFamily="18" charset="0"/>
                <a:cs typeface="Times New Roman" pitchFamily="18" charset="0"/>
              </a:rPr>
              <a:t>Cross – Border Terrorism:</a:t>
            </a:r>
            <a:r>
              <a:rPr lang="en-US" sz="1700">
                <a:latin typeface="Times New Roman" pitchFamily="18" charset="0"/>
                <a:cs typeface="Times New Roman" pitchFamily="18" charset="0"/>
              </a:rPr>
              <a:t> this is international terrorism whose activities go beyond one country. This type poses a great threat all over the world. They operate across borders, they are committed, adopt different methods and also finance other terrorist organizations.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53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1E7EDE-CB4A-402F-B0FB-8640C3589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2BBEB8-4077-499F-80FD-AA9827A8D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796" y="608243"/>
            <a:ext cx="2535154" cy="54450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7593" y="1005303"/>
            <a:ext cx="1524367" cy="4427309"/>
          </a:xfrm>
        </p:spPr>
        <p:txBody>
          <a:bodyPr>
            <a:normAutofit/>
          </a:bodyPr>
          <a:lstStyle/>
          <a:p>
            <a:r>
              <a:rPr lang="en-US" sz="2400" b="1">
                <a:solidFill>
                  <a:schemeClr val="bg1"/>
                </a:solidFill>
              </a:rPr>
              <a:t>Motives</a:t>
            </a:r>
            <a:endParaRPr lang="en-US" sz="2400">
              <a:solidFill>
                <a:schemeClr val="bg1"/>
              </a:solidFill>
            </a:endParaRPr>
          </a:p>
        </p:txBody>
      </p:sp>
      <p:sp>
        <p:nvSpPr>
          <p:cNvPr id="3" name="Content Placeholder 2"/>
          <p:cNvSpPr>
            <a:spLocks noGrp="1"/>
          </p:cNvSpPr>
          <p:nvPr>
            <p:ph idx="1"/>
          </p:nvPr>
        </p:nvSpPr>
        <p:spPr>
          <a:xfrm>
            <a:off x="4002373" y="1288934"/>
            <a:ext cx="4350896" cy="4280132"/>
          </a:xfrm>
        </p:spPr>
        <p:txBody>
          <a:bodyPr anchor="ctr">
            <a:normAutofit/>
          </a:bodyPr>
          <a:lstStyle/>
          <a:p>
            <a:r>
              <a:rPr lang="en-US" sz="1600"/>
              <a:t>All terrorists have motives be it international or domestic. A terrorist group commits acts of violence to:</a:t>
            </a:r>
          </a:p>
          <a:p>
            <a:pPr lvl="0" hangingPunct="0"/>
            <a:r>
              <a:rPr lang="en-US" sz="1600"/>
              <a:t>Produce widespread fear;  </a:t>
            </a:r>
          </a:p>
          <a:p>
            <a:pPr lvl="0" hangingPunct="0"/>
            <a:r>
              <a:rPr lang="en-US" sz="1600"/>
              <a:t>Obtain worldwide , national, local recognition to their cause by attracting the attention of media;</a:t>
            </a:r>
          </a:p>
          <a:p>
            <a:pPr lvl="0" hangingPunct="0"/>
            <a:r>
              <a:rPr lang="en-US" sz="1600"/>
              <a:t>Harass, weaken, or embarrass government security forces, so that the government  over- reacts and appear repressive;</a:t>
            </a:r>
          </a:p>
          <a:p>
            <a:pPr lvl="0" hangingPunct="0"/>
            <a:r>
              <a:rPr lang="en-US" sz="1600"/>
              <a:t>Steal or extort money and equipment, especially weapons and ammunition vital to the operation of their group;</a:t>
            </a:r>
          </a:p>
          <a:p>
            <a:r>
              <a:rPr lang="en-US" sz="1600"/>
              <a:t>	Destroy facilities or disrupt lines of communication in order to create doubt that the government can provide for and protect its citizens;</a:t>
            </a:r>
          </a:p>
        </p:txBody>
      </p:sp>
      <p:sp>
        <p:nvSpPr>
          <p:cNvPr id="12" name="Rectangle 11">
            <a:extLst>
              <a:ext uri="{FF2B5EF4-FFF2-40B4-BE49-F238E27FC236}">
                <a16:creationId xmlns:a16="http://schemas.microsoft.com/office/drawing/2014/main" id="{6F3B7728-0C26-4662-B285-85C64552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5331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8C367AD-9838-470A-87EF-678609CC8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5205"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CF1642-4E76-4223-A010-6334380A2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236"/>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36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1028699" y="2318197"/>
            <a:ext cx="7293023" cy="3683358"/>
          </a:xfrm>
        </p:spPr>
        <p:txBody>
          <a:bodyPr anchor="ctr">
            <a:normAutofit/>
          </a:bodyPr>
          <a:lstStyle/>
          <a:p>
            <a:pPr lvl="0" hangingPunct="0"/>
            <a:r>
              <a:rPr lang="en-US" sz="1700"/>
              <a:t>Discourage foreign investments, tourism, or assistance programmes that can affect the target country’s economy and support of the government in power as it is currently happening in Niger Delta;</a:t>
            </a:r>
          </a:p>
          <a:p>
            <a:pPr lvl="0" hangingPunct="0"/>
            <a:r>
              <a:rPr lang="en-US" sz="1700"/>
              <a:t>Influence government decisions, legislation or their critical decisions;</a:t>
            </a:r>
          </a:p>
          <a:p>
            <a:pPr lvl="0" hangingPunct="0"/>
            <a:r>
              <a:rPr lang="en-US" sz="1700"/>
              <a:t>To free prisoners, just as we have cases of jail break in Nigeria in recent time.</a:t>
            </a:r>
          </a:p>
        </p:txBody>
      </p:sp>
    </p:spTree>
    <p:extLst>
      <p:ext uri="{BB962C8B-B14F-4D97-AF65-F5344CB8AC3E}">
        <p14:creationId xmlns:p14="http://schemas.microsoft.com/office/powerpoint/2010/main" val="324575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b="1"/>
              <a:t>Who is a Terrorist?</a:t>
            </a:r>
            <a:endParaRPr lang="en-US" sz="3500"/>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a:t>A terrorist is the person who engages in the act of terrorism. There are two </a:t>
            </a:r>
          </a:p>
          <a:p>
            <a:r>
              <a:rPr lang="en-US" sz="1700"/>
              <a:t>categories of terrorism. These are international terrorism and domestic </a:t>
            </a:r>
          </a:p>
          <a:p>
            <a:r>
              <a:rPr lang="en-US" sz="1700"/>
              <a:t>terrorism. International terrorists operate across countries. They move from </a:t>
            </a:r>
          </a:p>
          <a:p>
            <a:r>
              <a:rPr lang="en-US" sz="1700"/>
              <a:t>one country to another. Domestic terrorists operate within a country. </a:t>
            </a:r>
          </a:p>
          <a:p>
            <a:r>
              <a:rPr lang="en-US" sz="1700"/>
              <a:t>Terrorist be it as an individual or as a group provides a set of beliefs about the external world that  foster an identity around a commitment to a course.</a:t>
            </a:r>
          </a:p>
          <a:p>
            <a:r>
              <a:rPr lang="en-US" sz="1700"/>
              <a:t>There are different types of terrorists with different names. Terrorists see their role as one of martyr who are ready to  sacrifice their lives.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55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617" y="962166"/>
            <a:ext cx="2327856" cy="4421876"/>
          </a:xfrm>
        </p:spPr>
        <p:txBody>
          <a:bodyPr anchor="t">
            <a:normAutofit/>
          </a:bodyPr>
          <a:lstStyle/>
          <a:p>
            <a:pPr algn="r"/>
            <a:r>
              <a:rPr lang="en-US" sz="3500"/>
              <a:t>Cont…</a:t>
            </a:r>
          </a:p>
        </p:txBody>
      </p:sp>
      <p:sp>
        <p:nvSpPr>
          <p:cNvPr id="3" name="Content Placeholder 2"/>
          <p:cNvSpPr>
            <a:spLocks noGrp="1"/>
          </p:cNvSpPr>
          <p:nvPr>
            <p:ph idx="1"/>
          </p:nvPr>
        </p:nvSpPr>
        <p:spPr>
          <a:xfrm>
            <a:off x="3066696" y="962167"/>
            <a:ext cx="5143585" cy="4743174"/>
          </a:xfrm>
        </p:spPr>
        <p:txBody>
          <a:bodyPr anchor="t">
            <a:normAutofit/>
          </a:bodyPr>
          <a:lstStyle/>
          <a:p>
            <a:r>
              <a:rPr lang="en-US" sz="1700"/>
              <a:t>Some perceive terrorists to be suffering from psychological condition known as  antisocial personality disorder or psychopathic personality disorder.  Terrorists lack empathy for the suffering of others. Most terrorists are above-average intelligence and have sophisticated ethical and moral development (Crenshaw, 2000; Slke,2003). </a:t>
            </a:r>
          </a:p>
          <a:p>
            <a:pPr marL="0" indent="0">
              <a:buNone/>
            </a:pPr>
            <a:r>
              <a:rPr lang="en-US" sz="1700"/>
              <a:t> </a:t>
            </a:r>
          </a:p>
          <a:p>
            <a:r>
              <a:rPr lang="en-US" sz="1700"/>
              <a:t>There are three types of domestic terrorists. These are right- wing terrorists, left- </a:t>
            </a:r>
          </a:p>
          <a:p>
            <a:r>
              <a:rPr lang="en-US" sz="1700"/>
              <a:t>wing terrorists and special - interest groups.. Terrorists operate under different names to achieve their motives. The tactics adopted include bombing, hijacking, suicide bombing, cyber terrorism etc.</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47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797" y="586855"/>
            <a:ext cx="3172575" cy="3387497"/>
          </a:xfrm>
        </p:spPr>
        <p:txBody>
          <a:bodyPr anchor="b">
            <a:normAutofit/>
          </a:bodyPr>
          <a:lstStyle/>
          <a:p>
            <a:pPr algn="r"/>
            <a:r>
              <a:rPr lang="en-US" sz="3500" b="1">
                <a:solidFill>
                  <a:srgbClr val="FFFFFF"/>
                </a:solidFill>
              </a:rPr>
              <a:t>Right - Wing Terrorists</a:t>
            </a:r>
            <a:endParaRPr lang="en-US" sz="3500">
              <a:solidFill>
                <a:srgbClr val="FFFFFF"/>
              </a:solidFill>
            </a:endParaRPr>
          </a:p>
        </p:txBody>
      </p:sp>
      <p:sp>
        <p:nvSpPr>
          <p:cNvPr id="3" name="Content Placeholder 2"/>
          <p:cNvSpPr>
            <a:spLocks noGrp="1"/>
          </p:cNvSpPr>
          <p:nvPr>
            <p:ph idx="1"/>
          </p:nvPr>
        </p:nvSpPr>
        <p:spPr>
          <a:xfrm>
            <a:off x="4877368" y="649480"/>
            <a:ext cx="3646835" cy="5546047"/>
          </a:xfrm>
        </p:spPr>
        <p:txBody>
          <a:bodyPr anchor="ctr">
            <a:normAutofit/>
          </a:bodyPr>
          <a:lstStyle/>
          <a:p>
            <a:r>
              <a:rPr lang="en-US" sz="1700"/>
              <a:t>This group adheres to the principles or racial supremacy and embraces </a:t>
            </a:r>
          </a:p>
          <a:p>
            <a:r>
              <a:rPr lang="en-US" sz="1700"/>
              <a:t>anti-government, and regulatory beliefs. They believe that inevitably there </a:t>
            </a:r>
          </a:p>
          <a:p>
            <a:r>
              <a:rPr lang="en-US" sz="1700"/>
              <a:t>will be a “showdown” with the Federal Government, so they pile up </a:t>
            </a:r>
          </a:p>
          <a:p>
            <a:r>
              <a:rPr lang="en-US" sz="1700"/>
              <a:t>weapons and food to sustain them (Wilson,2002).</a:t>
            </a:r>
          </a:p>
        </p:txBody>
      </p:sp>
    </p:spTree>
    <p:extLst>
      <p:ext uri="{BB962C8B-B14F-4D97-AF65-F5344CB8AC3E}">
        <p14:creationId xmlns:p14="http://schemas.microsoft.com/office/powerpoint/2010/main" val="1030575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797" y="586855"/>
            <a:ext cx="3172575" cy="3387497"/>
          </a:xfrm>
        </p:spPr>
        <p:txBody>
          <a:bodyPr anchor="b">
            <a:normAutofit/>
          </a:bodyPr>
          <a:lstStyle/>
          <a:p>
            <a:pPr algn="r"/>
            <a:r>
              <a:rPr lang="en-US" sz="3500" b="1">
                <a:solidFill>
                  <a:srgbClr val="FFFFFF"/>
                </a:solidFill>
              </a:rPr>
              <a:t>Left - Wing Terrorists</a:t>
            </a:r>
            <a:endParaRPr lang="en-US" sz="3500">
              <a:solidFill>
                <a:srgbClr val="FFFFFF"/>
              </a:solidFill>
            </a:endParaRPr>
          </a:p>
        </p:txBody>
      </p:sp>
      <p:sp>
        <p:nvSpPr>
          <p:cNvPr id="3" name="Content Placeholder 2"/>
          <p:cNvSpPr>
            <a:spLocks noGrp="1"/>
          </p:cNvSpPr>
          <p:nvPr>
            <p:ph idx="1"/>
          </p:nvPr>
        </p:nvSpPr>
        <p:spPr>
          <a:xfrm>
            <a:off x="4877368" y="649480"/>
            <a:ext cx="3646835" cy="5546047"/>
          </a:xfrm>
        </p:spPr>
        <p:txBody>
          <a:bodyPr anchor="ctr">
            <a:normAutofit/>
          </a:bodyPr>
          <a:lstStyle/>
          <a:p>
            <a:r>
              <a:rPr lang="en-US" sz="1700"/>
              <a:t>They adhere to a revolutionary socialist doctrine and view themselves as protectors of the people against the “dehumanising effects” of capitalism and imperialism. They advocate revolution as a means of transforming society. This can be seen in the case of Boko Haram saga in Borno State(Nigeria) in 2009.</a:t>
            </a:r>
          </a:p>
        </p:txBody>
      </p:sp>
    </p:spTree>
    <p:extLst>
      <p:ext uri="{BB962C8B-B14F-4D97-AF65-F5344CB8AC3E}">
        <p14:creationId xmlns:p14="http://schemas.microsoft.com/office/powerpoint/2010/main" val="212211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b="1"/>
              <a:t>Special - Interest Groups</a:t>
            </a:r>
            <a:endParaRPr lang="en-US" sz="3500"/>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a:t>Both are destructive of property but uphold a philosophy that discourages harm to “any animal, human or non human”. </a:t>
            </a:r>
          </a:p>
          <a:p>
            <a:r>
              <a:rPr lang="en-US" sz="1700"/>
              <a:t>The activities of ethnic militias and Islamic extremists are issues today in Nigeria that resembles terrorism. Their style of attacks, which includes vandalization of the nation’s important establishments, kidnapping and even bombings have similar characteristics with the other world terrorist groups.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67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b="1" dirty="0"/>
              <a:t>Tactics Used by Terrorists</a:t>
            </a:r>
            <a:endParaRPr lang="en-US" sz="3500" dirty="0"/>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dirty="0"/>
              <a:t>Terrorists have a wide range of tactics available to them. These include using various types of bombs or impoverished explosive devices (IEDs), skyjacking planes, hijacking vehicles carrying hazardous materials, taking hostages, kidnapping and engaging in assassination, ambushes ( in which many of our security personnel have fallen victims), harassment raids and sabotage (Watson, 2002).</a:t>
            </a:r>
          </a:p>
        </p:txBody>
      </p:sp>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11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a:t>Cont…</a:t>
            </a:r>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b="1"/>
              <a:t>Bombing: </a:t>
            </a:r>
            <a:r>
              <a:rPr lang="en-US" sz="1700"/>
              <a:t>Bombing is the most common type of terrorist act. Typically impoverished explosive devices are inexpensive and easy to make. Modern devices are smaller and are harder to detect. They contain very destructive capabilities e.g. September 11, 2001 attack claimed so many lives of innocent American citizens, Mandala bombing in Niger State, United Nations building at Abuja, bombing of hotel in Kenya.</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96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for a meeting&#10;&#10;Description automatically generated">
            <a:extLst>
              <a:ext uri="{FF2B5EF4-FFF2-40B4-BE49-F238E27FC236}">
                <a16:creationId xmlns:a16="http://schemas.microsoft.com/office/drawing/2014/main" id="{FA1978C1-3793-A180-7697-021C4BA4B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78678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a:t>Cont…</a:t>
            </a:r>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b="1"/>
              <a:t>Kidnapping and Hostage Takings:  </a:t>
            </a:r>
            <a:r>
              <a:rPr lang="en-US" sz="1700"/>
              <a:t>Terrorists use kidnapping and hostage taking to establish a bargaining position and to elicit publicity. Kidnapping is one of the most difficult acts for a terrorist group to accomplish, but, if a kidnapping is successful, they can make a lot of money. Terrorists also bargain for the release of jailed comrades and their publicity can remain for a long period. Hostage taking involves the seizure of a facility or location and the taking of hostages.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34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a:t>Cont…</a:t>
            </a:r>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b="1"/>
              <a:t>Hijacking and Skyjacking</a:t>
            </a:r>
            <a:r>
              <a:rPr lang="en-US" sz="1700"/>
              <a:t>: Hijacking is the seizure by force of a surface vehicle, its passengers and or its cargo. Skyjacking is the taking of an aircraft, which creates a mobile, hostage barricade situation. It provides terrorists with hostages from many nations and draws heavy media attention. Skyjacking also provide mobility for the terrorists to relocate the aircraft to a country that supports their cause and provides them with a human shield making retaliation difficult (Terror Watch Web, 2006).</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427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a:t>Cont…</a:t>
            </a:r>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a:t>Nigerians experienced this situation during  late Chief Ernest Shonekan’s Interim Government in 1993, when a passenger plane was diverted and could not be located for some hours. This strategy was just to press the hijackers’ points that they were not happy with the government of the day. </a:t>
            </a:r>
          </a:p>
          <a:p>
            <a:r>
              <a:rPr lang="en-US" sz="1700" b="1"/>
              <a:t>Cyber Terrorism</a:t>
            </a:r>
            <a:r>
              <a:rPr lang="en-US" sz="1700"/>
              <a:t>: Is a new form of terrorism that is on the increase. It provides terrorists opportunity to disrupt or destroy networks and computers. The result is interruption of key government or business- related activities.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08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r>
              <a:rPr lang="en-US" sz="3500" b="1" dirty="0">
                <a:solidFill>
                  <a:srgbClr val="FFFFFF"/>
                </a:solidFill>
              </a:rPr>
              <a:t>What is Terrorist Financing?</a:t>
            </a:r>
            <a:endParaRPr lang="en-US" sz="3500" dirty="0">
              <a:solidFill>
                <a:srgbClr val="FFFFFF"/>
              </a:solidFill>
            </a:endParaRPr>
          </a:p>
        </p:txBody>
      </p:sp>
      <p:sp>
        <p:nvSpPr>
          <p:cNvPr id="3" name="Content Placeholder 2"/>
          <p:cNvSpPr>
            <a:spLocks noGrp="1"/>
          </p:cNvSpPr>
          <p:nvPr>
            <p:ph idx="1"/>
          </p:nvPr>
        </p:nvSpPr>
        <p:spPr>
          <a:xfrm>
            <a:off x="3607694" y="649480"/>
            <a:ext cx="4916510" cy="5546047"/>
          </a:xfrm>
        </p:spPr>
        <p:txBody>
          <a:bodyPr anchor="ctr">
            <a:normAutofit/>
          </a:bodyPr>
          <a:lstStyle/>
          <a:p>
            <a:r>
              <a:rPr lang="en-US" sz="1700"/>
              <a:t>Terrorist financing is the provision or collection of funds with the intention to be used to carry out acts that support terrorist or terrorist organizations. </a:t>
            </a:r>
          </a:p>
          <a:p>
            <a:r>
              <a:rPr lang="en-US" sz="1700"/>
              <a:t>According to GIABA (2022), terrorist financing refers to the financing of terrorist acts. It may be individual terrorist or terrorist organizations. It can involve funds raised from legitimate sources, such as personal donations and profits from businesses and charities as well as criminal sources such as drug trafficking, smuggling of weapons and other goods, fraud, abduction and extortion.</a:t>
            </a:r>
          </a:p>
        </p:txBody>
      </p:sp>
    </p:spTree>
    <p:extLst>
      <p:ext uri="{BB962C8B-B14F-4D97-AF65-F5344CB8AC3E}">
        <p14:creationId xmlns:p14="http://schemas.microsoft.com/office/powerpoint/2010/main" val="3603111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a:t>Terrorist financing is a process of collecting, transmitting and distributing funds for their activities.  It includes the financing or aiding, abetting and facilitating of terrorist acts and terrorist organizations. It is a collection of funds by any means directly or indirectly, intending to be used in full or in part to carry out terrorist activities (Counter-Terrorist Financing, 2023)</a:t>
            </a:r>
          </a:p>
          <a:p>
            <a:r>
              <a:rPr lang="en-US" sz="1700"/>
              <a:t>The United Nations Office on Drug and Crime (UNODC) is of the view that terrorist financing involves the solicitation, collection or provision of funds with the intention that they may be used to support terrorist acts. This is because terrorists need money to recruit, support members, maintain logistics, hubs and conduct operations.</a:t>
            </a:r>
          </a:p>
        </p:txBody>
      </p:sp>
    </p:spTree>
    <p:extLst>
      <p:ext uri="{BB962C8B-B14F-4D97-AF65-F5344CB8AC3E}">
        <p14:creationId xmlns:p14="http://schemas.microsoft.com/office/powerpoint/2010/main" val="766900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a:t>Terrorists use proceeds from drug trafficking, kidnapping, weapon trafficking etc.to finance their activities. Source of terrorist funding are diverse. Some of them include kidnapping for ransom, the misuse of non-profit organizations, and the illicit trade in commodities (such as oil, diamond, gold and the narcotic).</a:t>
            </a:r>
          </a:p>
        </p:txBody>
      </p:sp>
    </p:spTree>
    <p:extLst>
      <p:ext uri="{BB962C8B-B14F-4D97-AF65-F5344CB8AC3E}">
        <p14:creationId xmlns:p14="http://schemas.microsoft.com/office/powerpoint/2010/main" val="3467423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617" y="962166"/>
            <a:ext cx="2327856" cy="4421876"/>
          </a:xfrm>
        </p:spPr>
        <p:txBody>
          <a:bodyPr anchor="t">
            <a:normAutofit/>
          </a:bodyPr>
          <a:lstStyle/>
          <a:p>
            <a:pPr algn="r"/>
            <a:r>
              <a:rPr lang="en-US" sz="3500" b="1"/>
              <a:t>Motives</a:t>
            </a:r>
            <a:endParaRPr lang="en-US" sz="3500"/>
          </a:p>
        </p:txBody>
      </p:sp>
      <p:sp>
        <p:nvSpPr>
          <p:cNvPr id="3" name="Content Placeholder 2"/>
          <p:cNvSpPr>
            <a:spLocks noGrp="1"/>
          </p:cNvSpPr>
          <p:nvPr>
            <p:ph idx="1"/>
          </p:nvPr>
        </p:nvSpPr>
        <p:spPr>
          <a:xfrm>
            <a:off x="3066696" y="962167"/>
            <a:ext cx="5143585" cy="4743174"/>
          </a:xfrm>
        </p:spPr>
        <p:txBody>
          <a:bodyPr anchor="t">
            <a:normAutofit/>
          </a:bodyPr>
          <a:lstStyle/>
          <a:p>
            <a:r>
              <a:rPr lang="en-US" sz="1700"/>
              <a:t>One of the motives behind terrorist financing is ideological rather than profit – seeking, which is generally the motivation of most crimes associated with money laundering.</a:t>
            </a:r>
          </a:p>
          <a:p>
            <a:r>
              <a:rPr lang="en-US" sz="1700"/>
              <a:t>The purpose of terrorist financing is not to hide illegal money but to suppress a population or state through violence and coercion and raise funds to finance criminal acts.</a:t>
            </a:r>
          </a:p>
          <a:p>
            <a:r>
              <a:rPr lang="en-US" sz="1700"/>
              <a:t>Some major reasons fueling terrorism in Africa is induced by religious or economic considerations. While some terrorists involve in terrorism as a divine act, others see it as a means of transforming their economic conditions.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1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3812" y="962166"/>
            <a:ext cx="3218106" cy="4421876"/>
          </a:xfrm>
        </p:spPr>
        <p:txBody>
          <a:bodyPr anchor="t">
            <a:normAutofit/>
          </a:bodyPr>
          <a:lstStyle/>
          <a:p>
            <a:pPr algn="r"/>
            <a:r>
              <a:rPr lang="en-US" sz="3500"/>
              <a:t>Cont…</a:t>
            </a:r>
          </a:p>
        </p:txBody>
      </p:sp>
      <p:sp>
        <p:nvSpPr>
          <p:cNvPr id="3" name="Content Placeholder 2"/>
          <p:cNvSpPr>
            <a:spLocks noGrp="1"/>
          </p:cNvSpPr>
          <p:nvPr>
            <p:ph idx="1"/>
          </p:nvPr>
        </p:nvSpPr>
        <p:spPr>
          <a:xfrm>
            <a:off x="4572000" y="962167"/>
            <a:ext cx="3546519" cy="4743174"/>
          </a:xfrm>
        </p:spPr>
        <p:txBody>
          <a:bodyPr anchor="t">
            <a:normAutofit/>
          </a:bodyPr>
          <a:lstStyle/>
          <a:p>
            <a:r>
              <a:rPr lang="en-US" sz="1700"/>
              <a:t>Terrorist could be seen differently depending on where you are looking at it from. This is why the motive for terrorism is ether rightist, leftist or people-centered. This is responsible for the popular saying that “one person’s terrorist is another’s freedom fighter”.</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90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b="1">
                <a:solidFill>
                  <a:srgbClr val="FFFFFF"/>
                </a:solidFill>
              </a:rPr>
              <a:t>Sources of Terror Financing</a:t>
            </a:r>
            <a:endParaRPr lang="en-US" sz="3500">
              <a:solidFill>
                <a:srgbClr val="FFFFFF"/>
              </a:solidFill>
            </a:endParaRP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a:t>Terrorists use different sources to finance their terrorist activities.</a:t>
            </a:r>
          </a:p>
          <a:p>
            <a:r>
              <a:rPr lang="en-US" sz="1700"/>
              <a:t>The fund may come from legitimate and illegitimate sources. The </a:t>
            </a:r>
            <a:r>
              <a:rPr lang="en-US" sz="1700" b="1"/>
              <a:t>legitimate</a:t>
            </a:r>
            <a:r>
              <a:rPr lang="en-US" sz="1700"/>
              <a:t> </a:t>
            </a:r>
            <a:r>
              <a:rPr lang="en-US" sz="1700" b="1"/>
              <a:t>source</a:t>
            </a:r>
            <a:r>
              <a:rPr lang="en-US" sz="1700"/>
              <a:t>s of terrorist financing include money from wealthy benefactors, organizations or business activities. </a:t>
            </a:r>
            <a:r>
              <a:rPr lang="en-US" sz="1700" b="1"/>
              <a:t>Illegal sources</a:t>
            </a:r>
            <a:r>
              <a:rPr lang="en-US" sz="1700"/>
              <a:t> include money realize from drug trafficking, extortion, armed deals and trafficking. The activities are carried out discretely to avoid drawing the attention of the law enforcement. Funds receive are laundered through the financial system so as to conceal the origin and destination.</a:t>
            </a:r>
          </a:p>
        </p:txBody>
      </p:sp>
    </p:spTree>
    <p:extLst>
      <p:ext uri="{BB962C8B-B14F-4D97-AF65-F5344CB8AC3E}">
        <p14:creationId xmlns:p14="http://schemas.microsoft.com/office/powerpoint/2010/main" val="2248364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a:t>Also, money received an be  laundered and distribute through </a:t>
            </a:r>
            <a:r>
              <a:rPr lang="en-US" sz="1700" b="1"/>
              <a:t>terror cells</a:t>
            </a:r>
            <a:r>
              <a:rPr lang="en-US" sz="1700"/>
              <a:t>, which is in turn use to purchase weapons, pay for supplies and logistics so as to advance the group’s goals (Kagan, 2021).</a:t>
            </a:r>
          </a:p>
          <a:p>
            <a:r>
              <a:rPr lang="en-US" sz="1700"/>
              <a:t> The process of terrorist financing can be seen from four different stages. This includes the process of </a:t>
            </a:r>
            <a:r>
              <a:rPr lang="en-US" sz="1700" b="1"/>
              <a:t>collecting, storing, moving and using the funds.</a:t>
            </a:r>
            <a:endParaRPr lang="en-US" sz="1700"/>
          </a:p>
        </p:txBody>
      </p:sp>
    </p:spTree>
    <p:extLst>
      <p:ext uri="{BB962C8B-B14F-4D97-AF65-F5344CB8AC3E}">
        <p14:creationId xmlns:p14="http://schemas.microsoft.com/office/powerpoint/2010/main" val="247331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p:cNvSpPr>
            <a:spLocks noGrp="1"/>
          </p:cNvSpPr>
          <p:nvPr>
            <p:ph type="title"/>
          </p:nvPr>
        </p:nvSpPr>
        <p:spPr>
          <a:xfrm>
            <a:off x="986118" y="735106"/>
            <a:ext cx="7540322" cy="2928470"/>
          </a:xfrm>
        </p:spPr>
        <p:txBody>
          <a:bodyPr vert="horz" lIns="91440" tIns="45720" rIns="91440" bIns="45720" rtlCol="0" anchor="b">
            <a:normAutofit fontScale="90000"/>
          </a:bodyPr>
          <a:lstStyle/>
          <a:p>
            <a:pPr defTabSz="914400"/>
            <a:r>
              <a:rPr lang="en-US" sz="3600" b="1" kern="1200" dirty="0">
                <a:solidFill>
                  <a:srgbClr val="FFFFFF"/>
                </a:solidFill>
                <a:latin typeface="+mj-lt"/>
                <a:ea typeface="+mj-ea"/>
                <a:cs typeface="+mj-cs"/>
              </a:rPr>
              <a:t>TERRORISM: TERROR FINANCING AND ORGANIZED CRIME IN AFRICA, WHAT NEXUS?</a:t>
            </a:r>
            <a:br>
              <a:rPr lang="en-US" sz="2000" b="1"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b="1" kern="1200" dirty="0">
                <a:solidFill>
                  <a:srgbClr val="FFFFFF"/>
                </a:solidFill>
                <a:latin typeface="+mj-lt"/>
                <a:ea typeface="+mj-ea"/>
                <a:cs typeface="+mj-cs"/>
              </a:rPr>
              <a:t>By</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3200" b="1" kern="1200" dirty="0" err="1">
                <a:solidFill>
                  <a:srgbClr val="FFFFFF"/>
                </a:solidFill>
                <a:latin typeface="+mj-lt"/>
                <a:ea typeface="+mj-ea"/>
                <a:cs typeface="+mj-cs"/>
              </a:rPr>
              <a:t>Folashade</a:t>
            </a:r>
            <a:r>
              <a:rPr lang="en-US" sz="3200" b="1" kern="1200" dirty="0">
                <a:solidFill>
                  <a:srgbClr val="FFFFFF"/>
                </a:solidFill>
                <a:latin typeface="+mj-lt"/>
                <a:ea typeface="+mj-ea"/>
                <a:cs typeface="+mj-cs"/>
              </a:rPr>
              <a:t> B. </a:t>
            </a:r>
            <a:r>
              <a:rPr lang="en-US" sz="3200" b="1" kern="1200" dirty="0" err="1">
                <a:solidFill>
                  <a:srgbClr val="FFFFFF"/>
                </a:solidFill>
                <a:latin typeface="+mj-lt"/>
                <a:ea typeface="+mj-ea"/>
                <a:cs typeface="+mj-cs"/>
              </a:rPr>
              <a:t>Okeshola</a:t>
            </a:r>
            <a:br>
              <a:rPr lang="en-US" sz="2000" kern="1200" dirty="0">
                <a:solidFill>
                  <a:srgbClr val="FFFFFF"/>
                </a:solidFill>
                <a:latin typeface="+mj-lt"/>
                <a:ea typeface="+mj-ea"/>
                <a:cs typeface="+mj-cs"/>
              </a:rPr>
            </a:br>
            <a:r>
              <a:rPr lang="en-US" sz="2000" b="1" kern="1200" dirty="0">
                <a:solidFill>
                  <a:srgbClr val="FFFFFF"/>
                </a:solidFill>
                <a:latin typeface="+mj-lt"/>
                <a:ea typeface="+mj-ea"/>
                <a:cs typeface="+mj-cs"/>
              </a:rPr>
              <a:t>	</a:t>
            </a: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Department of Sociology</a:t>
            </a:r>
            <a:br>
              <a:rPr lang="en-US" sz="2000" kern="1200" dirty="0">
                <a:solidFill>
                  <a:srgbClr val="FFFFFF"/>
                </a:solidFill>
                <a:latin typeface="+mj-lt"/>
                <a:ea typeface="+mj-ea"/>
                <a:cs typeface="+mj-cs"/>
              </a:rPr>
            </a:br>
            <a:r>
              <a:rPr lang="en-US" sz="2000" b="1" kern="1200" dirty="0">
                <a:solidFill>
                  <a:srgbClr val="FFFFFF"/>
                </a:solidFill>
                <a:latin typeface="+mj-lt"/>
                <a:ea typeface="+mj-ea"/>
                <a:cs typeface="+mj-cs"/>
              </a:rPr>
              <a:t>Ahmadu Bello University, Zaria</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spTree>
    <p:extLst>
      <p:ext uri="{BB962C8B-B14F-4D97-AF65-F5344CB8AC3E}">
        <p14:creationId xmlns:p14="http://schemas.microsoft.com/office/powerpoint/2010/main" val="364833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200" b="1">
                <a:solidFill>
                  <a:srgbClr val="FFFFFF"/>
                </a:solidFill>
              </a:rPr>
              <a:t>Nexus between Terror Financing and Organized Crime</a:t>
            </a:r>
            <a:endParaRPr lang="en-US" sz="3200">
              <a:solidFill>
                <a:srgbClr val="FFFFFF"/>
              </a:solidFill>
            </a:endParaRPr>
          </a:p>
        </p:txBody>
      </p:sp>
      <p:sp>
        <p:nvSpPr>
          <p:cNvPr id="3" name="Content Placeholder 2"/>
          <p:cNvSpPr>
            <a:spLocks noGrp="1"/>
          </p:cNvSpPr>
          <p:nvPr>
            <p:ph idx="1"/>
          </p:nvPr>
        </p:nvSpPr>
        <p:spPr>
          <a:xfrm>
            <a:off x="1168315" y="1352987"/>
            <a:ext cx="7293023" cy="3683358"/>
          </a:xfrm>
        </p:spPr>
        <p:txBody>
          <a:bodyPr anchor="ctr">
            <a:normAutofit/>
          </a:bodyPr>
          <a:lstStyle/>
          <a:p>
            <a:r>
              <a:rPr lang="en-US" sz="1700" dirty="0"/>
              <a:t>Terrorism, corruption, money laundering and terrorist financing all fall under the concept of organized crime. It strives through networking. It is like a web, a chain of activities with each person expected to carry out specific task within the group. Therefore, there is the link or relationship between corruption, money laundering and terrorist financing.</a:t>
            </a:r>
          </a:p>
        </p:txBody>
      </p:sp>
    </p:spTree>
    <p:extLst>
      <p:ext uri="{BB962C8B-B14F-4D97-AF65-F5344CB8AC3E}">
        <p14:creationId xmlns:p14="http://schemas.microsoft.com/office/powerpoint/2010/main" val="3981009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b="1">
                <a:solidFill>
                  <a:srgbClr val="FFFFFF"/>
                </a:solidFill>
              </a:rPr>
              <a:t>Corruption and Terror Financing</a:t>
            </a:r>
            <a:endParaRPr lang="en-US" sz="3500">
              <a:solidFill>
                <a:srgbClr val="FFFFFF"/>
              </a:solidFill>
            </a:endParaRP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a:t>Corruption serves as a catalyst for many criminal activities including terrorism and it’s financing. </a:t>
            </a:r>
            <a:r>
              <a:rPr lang="en-US" sz="1700" dirty="0"/>
              <a:t>Corruption hinders the promotion of transparency, the security of the people and their property.</a:t>
            </a:r>
          </a:p>
          <a:p>
            <a:r>
              <a:rPr lang="en-US" sz="1700" dirty="0"/>
              <a:t>Corruption is widespread in Nigeria not because the people are different from people from other parts of the world, but because the conditions are ripe for it. There are many reasons why this is so. One, the motivation to earn income from among the populace is relatively stronger. Two, increase in poverty level among the populace, low wages and high rate of unemployment all encourages this act (</a:t>
            </a:r>
            <a:r>
              <a:rPr lang="en-US" sz="1700" dirty="0" err="1"/>
              <a:t>Okeshola</a:t>
            </a:r>
            <a:r>
              <a:rPr lang="en-US" sz="1700" dirty="0"/>
              <a:t>, 2009).</a:t>
            </a:r>
          </a:p>
        </p:txBody>
      </p:sp>
    </p:spTree>
    <p:extLst>
      <p:ext uri="{BB962C8B-B14F-4D97-AF65-F5344CB8AC3E}">
        <p14:creationId xmlns:p14="http://schemas.microsoft.com/office/powerpoint/2010/main" val="4288442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a:t>-In Nigeria, accountability is generally weak, political competitions and civil liberties are often restricted. Laws and principles of ethics in government are poorly developed and the legal institutions charged with enforcing them are ill- prepared.</a:t>
            </a:r>
          </a:p>
          <a:p>
            <a:r>
              <a:rPr lang="en-US" sz="1700"/>
              <a:t>The impediment to implementation of Anti - Money Laundering standards include Anti - graft Agencies been manned by corrupt personnel, pressure of organized crimes forces on enforcement officials, harassment of political opponents by law enforcement agencies, lack of cooperation by banks and other financial institutions in performing what is required by law, perceived high susceptibility of returned loot to corruption/ laundering all over again (Okeshola, 2012).</a:t>
            </a:r>
          </a:p>
        </p:txBody>
      </p:sp>
    </p:spTree>
    <p:extLst>
      <p:ext uri="{BB962C8B-B14F-4D97-AF65-F5344CB8AC3E}">
        <p14:creationId xmlns:p14="http://schemas.microsoft.com/office/powerpoint/2010/main" val="4294085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925486" y="1464230"/>
            <a:ext cx="7293023" cy="3683358"/>
          </a:xfrm>
        </p:spPr>
        <p:txBody>
          <a:bodyPr anchor="ctr">
            <a:normAutofit/>
          </a:bodyPr>
          <a:lstStyle/>
          <a:p>
            <a:r>
              <a:rPr lang="en-US" sz="1700" dirty="0"/>
              <a:t>-Corruption techniques are largely determined by the prevailing forms of corruption trends. There are various forms and manifestations of corruption both in the public and private sectors. Forms of corruption vary.  Corruption may facilitate criminal enterprise such as drug trafficking, money laundering,  weapon smuggling and human trafficking, </a:t>
            </a:r>
          </a:p>
        </p:txBody>
      </p:sp>
    </p:spTree>
    <p:extLst>
      <p:ext uri="{BB962C8B-B14F-4D97-AF65-F5344CB8AC3E}">
        <p14:creationId xmlns:p14="http://schemas.microsoft.com/office/powerpoint/2010/main" val="1934379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200" b="1">
                <a:solidFill>
                  <a:srgbClr val="FFFFFF"/>
                </a:solidFill>
              </a:rPr>
              <a:t>Money Laundering and Terrorist Financing</a:t>
            </a:r>
            <a:endParaRPr lang="en-US" sz="3200">
              <a:solidFill>
                <a:srgbClr val="FFFFFF"/>
              </a:solidFill>
            </a:endParaRP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a:t>-Money Laundering is the processing of assets from criminal activity to cover their illegal origins. Terrorists   raises money to support terrorist activities. </a:t>
            </a:r>
          </a:p>
          <a:p>
            <a:r>
              <a:rPr lang="en-US" sz="1700"/>
              <a:t>-Terrorists use money laundering techniques to avoid detection by authorities and to protect the identities of their sponsors and the beneficiaries of the funds. Terrorist financing can be linked to money laundering if criminal proceeds are use to fund terrorist activities.</a:t>
            </a:r>
          </a:p>
        </p:txBody>
      </p:sp>
    </p:spTree>
    <p:extLst>
      <p:ext uri="{BB962C8B-B14F-4D97-AF65-F5344CB8AC3E}">
        <p14:creationId xmlns:p14="http://schemas.microsoft.com/office/powerpoint/2010/main" val="2387345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617" y="962166"/>
            <a:ext cx="2327856" cy="4421876"/>
          </a:xfrm>
        </p:spPr>
        <p:txBody>
          <a:bodyPr anchor="t">
            <a:normAutofit/>
          </a:bodyPr>
          <a:lstStyle/>
          <a:p>
            <a:pPr algn="r"/>
            <a:r>
              <a:rPr lang="en-US" sz="3500" b="1"/>
              <a:t>Similarities</a:t>
            </a:r>
            <a:endParaRPr lang="en-US" sz="3500"/>
          </a:p>
        </p:txBody>
      </p:sp>
      <p:sp>
        <p:nvSpPr>
          <p:cNvPr id="3" name="Content Placeholder 2"/>
          <p:cNvSpPr>
            <a:spLocks noGrp="1"/>
          </p:cNvSpPr>
          <p:nvPr>
            <p:ph idx="1"/>
          </p:nvPr>
        </p:nvSpPr>
        <p:spPr>
          <a:xfrm>
            <a:off x="3066696" y="962167"/>
            <a:ext cx="5143585" cy="4743174"/>
          </a:xfrm>
        </p:spPr>
        <p:txBody>
          <a:bodyPr anchor="t">
            <a:normAutofit/>
          </a:bodyPr>
          <a:lstStyle/>
          <a:p>
            <a:r>
              <a:rPr lang="en-US" sz="1700"/>
              <a:t>-Both money laundering and terror financing involve the use of networks to hide or conceal the origin of funds. </a:t>
            </a:r>
          </a:p>
          <a:p>
            <a:r>
              <a:rPr lang="en-US" sz="1700"/>
              <a:t>-Their activities can destabilize the economy of any country be it in Nigeria or Africa as a continent.</a:t>
            </a:r>
          </a:p>
          <a:p>
            <a:r>
              <a:rPr lang="en-US" sz="1700"/>
              <a:t>- This act of money laundering and terror  financing can lead to compromising the integrity of financial institution as many of the stolen monies are laundered in the bank or via bureau de change. This enables them to finance terrorist activities.</a:t>
            </a:r>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296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1028699" y="1988840"/>
            <a:ext cx="7293023" cy="3683358"/>
          </a:xfrm>
        </p:spPr>
        <p:txBody>
          <a:bodyPr anchor="ctr">
            <a:normAutofit/>
          </a:bodyPr>
          <a:lstStyle/>
          <a:p>
            <a:r>
              <a:rPr lang="en-US" sz="1700" dirty="0"/>
              <a:t> - Money laundering and terror financing occur throughout the world and this is a threats to peace and security.</a:t>
            </a:r>
          </a:p>
          <a:p>
            <a:r>
              <a:rPr lang="en-US" sz="1700" dirty="0"/>
              <a:t>-Both money laundering and terror financing divert resources away from economically and socially productive uses and this has negative effect on the country’s financial institutions.</a:t>
            </a:r>
          </a:p>
          <a:p>
            <a:r>
              <a:rPr lang="en-US" sz="1700" dirty="0"/>
              <a:t>-There are similarities in the way money are move. There are three stages in terror financing. It involves the raising of funds, moving and using the funds.</a:t>
            </a:r>
          </a:p>
        </p:txBody>
      </p:sp>
    </p:spTree>
    <p:extLst>
      <p:ext uri="{BB962C8B-B14F-4D97-AF65-F5344CB8AC3E}">
        <p14:creationId xmlns:p14="http://schemas.microsoft.com/office/powerpoint/2010/main" val="2725398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b="1"/>
              <a:t>Differences</a:t>
            </a:r>
            <a:endParaRPr lang="en-US" sz="3500"/>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a:t>The main difference between money laundering and terrorism financing is the origin of the funds.</a:t>
            </a:r>
          </a:p>
          <a:p>
            <a:pPr lvl="0"/>
            <a:r>
              <a:rPr lang="en-US" sz="1700"/>
              <a:t>Financing terrorism has to do with the collection of capital to carry out terrorist activities.</a:t>
            </a:r>
          </a:p>
          <a:p>
            <a:r>
              <a:rPr lang="en-US" sz="1700"/>
              <a:t>Money laundering is a process used by a criminal to hide his or her illicit funds to appear legal.</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833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b="1" dirty="0">
                <a:solidFill>
                  <a:srgbClr val="FFFFFF"/>
                </a:solidFill>
              </a:rPr>
              <a:t>Efforts to Curb Terror Financing</a:t>
            </a:r>
            <a:endParaRPr lang="en-US" sz="3500" dirty="0">
              <a:solidFill>
                <a:srgbClr val="FFFFFF"/>
              </a:solidFill>
            </a:endParaRPr>
          </a:p>
        </p:txBody>
      </p:sp>
      <p:sp>
        <p:nvSpPr>
          <p:cNvPr id="3" name="Content Placeholder 2"/>
          <p:cNvSpPr>
            <a:spLocks noGrp="1"/>
          </p:cNvSpPr>
          <p:nvPr>
            <p:ph idx="1"/>
          </p:nvPr>
        </p:nvSpPr>
        <p:spPr>
          <a:xfrm>
            <a:off x="1175934" y="1349523"/>
            <a:ext cx="7293023" cy="3683358"/>
          </a:xfrm>
        </p:spPr>
        <p:txBody>
          <a:bodyPr anchor="ctr">
            <a:normAutofit/>
          </a:bodyPr>
          <a:lstStyle/>
          <a:p>
            <a:r>
              <a:rPr lang="en-US" sz="1700" dirty="0"/>
              <a:t>Nigeria’s legal system has been strengthened with the enactment of the Terrorism (Prevention and Prohibition) Act, 2022(TPPA). Terrorism-financing offences to include financing of terrorist acts, financing of a terrorist organization for any purpose, financing of an individual terrorist for any purpose.</a:t>
            </a:r>
          </a:p>
        </p:txBody>
      </p:sp>
    </p:spTree>
    <p:extLst>
      <p:ext uri="{BB962C8B-B14F-4D97-AF65-F5344CB8AC3E}">
        <p14:creationId xmlns:p14="http://schemas.microsoft.com/office/powerpoint/2010/main" val="585264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endParaRPr lang="en-US" sz="3500">
              <a:solidFill>
                <a:srgbClr val="FFFFFF"/>
              </a:solidFill>
            </a:endParaRPr>
          </a:p>
        </p:txBody>
      </p:sp>
      <p:sp>
        <p:nvSpPr>
          <p:cNvPr id="19" name="Content Placeholder 2"/>
          <p:cNvSpPr>
            <a:spLocks noGrp="1"/>
          </p:cNvSpPr>
          <p:nvPr>
            <p:ph idx="1"/>
          </p:nvPr>
        </p:nvSpPr>
        <p:spPr>
          <a:xfrm>
            <a:off x="1028699" y="2318197"/>
            <a:ext cx="7293023" cy="3683358"/>
          </a:xfrm>
        </p:spPr>
        <p:txBody>
          <a:bodyPr anchor="ctr">
            <a:normAutofit/>
          </a:bodyPr>
          <a:lstStyle/>
          <a:p>
            <a:r>
              <a:rPr lang="en-US" sz="1700" dirty="0"/>
              <a:t>Agencies saddled with the responsibility should be up and doing. They should be disciplined and professional in their conduct (ICPC, EFCC, INTERPOL, NDLEA, SSS etc.)</a:t>
            </a:r>
          </a:p>
          <a:p>
            <a:r>
              <a:rPr lang="en-US" sz="1700" dirty="0"/>
              <a:t>Most importantly, rivalry among Law Enforcement Agencies should be curtailed so as to achieve the set objectives.</a:t>
            </a:r>
          </a:p>
          <a:p>
            <a:endParaRPr lang="en-US" sz="1700" dirty="0"/>
          </a:p>
        </p:txBody>
      </p:sp>
      <p:cxnSp>
        <p:nvCxnSpPr>
          <p:cNvPr id="5" name="Straight Arrow Connector 4"/>
          <p:cNvCxnSpPr/>
          <p:nvPr/>
        </p:nvCxnSpPr>
        <p:spPr>
          <a:xfrm>
            <a:off x="11196736" y="157849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29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19797" y="586855"/>
            <a:ext cx="3172575" cy="3387497"/>
          </a:xfrm>
        </p:spPr>
        <p:txBody>
          <a:bodyPr anchor="b">
            <a:normAutofit/>
          </a:bodyPr>
          <a:lstStyle/>
          <a:p>
            <a:pPr algn="r"/>
            <a:r>
              <a:rPr lang="en-US" sz="3500" b="1">
                <a:solidFill>
                  <a:srgbClr val="FFFFFF"/>
                </a:solidFill>
              </a:rPr>
              <a:t>Introduction</a:t>
            </a:r>
            <a:endParaRPr lang="en-US" sz="3500">
              <a:solidFill>
                <a:srgbClr val="FFFFFF"/>
              </a:solidFill>
            </a:endParaRPr>
          </a:p>
        </p:txBody>
      </p:sp>
      <p:sp>
        <p:nvSpPr>
          <p:cNvPr id="4" name="Content Placeholder 3"/>
          <p:cNvSpPr>
            <a:spLocks noGrp="1"/>
          </p:cNvSpPr>
          <p:nvPr>
            <p:ph idx="1"/>
          </p:nvPr>
        </p:nvSpPr>
        <p:spPr>
          <a:xfrm>
            <a:off x="4877368" y="649480"/>
            <a:ext cx="3646835" cy="5546047"/>
          </a:xfrm>
        </p:spPr>
        <p:txBody>
          <a:bodyPr anchor="ctr">
            <a:normAutofit/>
          </a:bodyPr>
          <a:lstStyle/>
          <a:p>
            <a:pPr marL="0" indent="0">
              <a:buNone/>
            </a:pPr>
            <a:r>
              <a:rPr lang="en-US" sz="1700"/>
              <a:t>This paper will examine the concept of terrorism, terrorist, terror financing, nexus between corruption, money laundering and terrorist financing, Government efforts in addressing terrorism and the way forward.</a:t>
            </a:r>
          </a:p>
        </p:txBody>
      </p:sp>
    </p:spTree>
    <p:extLst>
      <p:ext uri="{BB962C8B-B14F-4D97-AF65-F5344CB8AC3E}">
        <p14:creationId xmlns:p14="http://schemas.microsoft.com/office/powerpoint/2010/main" val="2220398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b="1"/>
              <a:t>Recommendations</a:t>
            </a:r>
            <a:br>
              <a:rPr lang="en-US" sz="3500"/>
            </a:br>
            <a:endParaRPr lang="en-US" sz="3500"/>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a:t>Nigeria should engage in information exchange with other countries, such as alignment with INTERPOL, which I believe is on- going.</a:t>
            </a:r>
          </a:p>
          <a:p>
            <a:r>
              <a:rPr lang="en-US" sz="1700"/>
              <a:t>-To engage in bilateral relations with sub- regional organizations such as the    International Chiefs of Police Association (ICPA) to get legal assistance in criminal matters and extradition.</a:t>
            </a:r>
          </a:p>
          <a:p>
            <a:endParaRPr lang="en-US" sz="17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317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b="1"/>
              <a:t>Cont…..</a:t>
            </a:r>
            <a:endParaRPr lang="en-US" sz="3500"/>
          </a:p>
        </p:txBody>
      </p:sp>
      <p:sp>
        <p:nvSpPr>
          <p:cNvPr id="3" name="Content Placeholder 2"/>
          <p:cNvSpPr>
            <a:spLocks noGrp="1"/>
          </p:cNvSpPr>
          <p:nvPr>
            <p:ph idx="1"/>
          </p:nvPr>
        </p:nvSpPr>
        <p:spPr>
          <a:xfrm>
            <a:off x="852297" y="2418409"/>
            <a:ext cx="7266222" cy="3454358"/>
          </a:xfrm>
        </p:spPr>
        <p:txBody>
          <a:bodyPr anchor="t">
            <a:normAutofit/>
          </a:bodyPr>
          <a:lstStyle/>
          <a:p>
            <a:pPr marL="0" indent="0">
              <a:buNone/>
            </a:pPr>
            <a:endParaRPr lang="en-US" sz="1700"/>
          </a:p>
          <a:p>
            <a:r>
              <a:rPr lang="en-US" sz="1700"/>
              <a:t>Policing the sea is a good measure to reduce sabotage of the oil sector ,which is the main source of revenue in  Nigeria.</a:t>
            </a:r>
          </a:p>
          <a:p>
            <a:r>
              <a:rPr lang="en-US" sz="1700"/>
              <a:t>To counter the financing of terrorism, there is need to block the free flow of funds to the terrorists. Without funding, they cannot purchase weapons, equipment and supplies.</a:t>
            </a:r>
          </a:p>
          <a:p>
            <a:endParaRPr lang="en-US" sz="17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48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a:t>Cont…</a:t>
            </a:r>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a:t>There is need for proper re -orientation of Nigerians to shun violence and to embrace dialogue in solving teething problems.</a:t>
            </a:r>
          </a:p>
          <a:p>
            <a:r>
              <a:rPr lang="en-US" sz="1700"/>
              <a:t>On the whole,  it is necessary  to shift from practice to result.  </a:t>
            </a:r>
          </a:p>
          <a:p>
            <a:r>
              <a:rPr lang="en-US" sz="1700"/>
              <a:t>There is need for improvement in the socio- economic life of the people and leadership should be by example.  </a:t>
            </a:r>
          </a:p>
          <a:p>
            <a:pPr marL="0" indent="0">
              <a:buNone/>
            </a:pPr>
            <a:r>
              <a:rPr lang="en-US" sz="1700"/>
              <a:t>.</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301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a:t>Cont…</a:t>
            </a:r>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dirty="0"/>
              <a:t>Punitive measures on corrupt practices and value re -orientation  among the populace should be encouraged.</a:t>
            </a:r>
          </a:p>
          <a:p>
            <a:endParaRPr lang="en-US" sz="1700" dirty="0"/>
          </a:p>
          <a:p>
            <a:r>
              <a:rPr lang="en-US" sz="1700" dirty="0"/>
              <a:t> Independence of Law Enforcement agencies  that are concern with Anti -Money Laundering will go a long way in curbing terrorism and terror financing in Nigeria  and Africa in general.</a:t>
            </a:r>
          </a:p>
          <a:p>
            <a:endParaRPr lang="en-US" sz="17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130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829866-4485-EF18-AAA4-3FA3287BD345}"/>
              </a:ext>
            </a:extLst>
          </p:cNvPr>
          <p:cNvSpPr>
            <a:spLocks noGrp="1"/>
          </p:cNvSpPr>
          <p:nvPr>
            <p:ph idx="1"/>
          </p:nvPr>
        </p:nvSpPr>
        <p:spPr>
          <a:xfrm>
            <a:off x="1619672" y="1597432"/>
            <a:ext cx="7293023" cy="3683358"/>
          </a:xfrm>
        </p:spPr>
        <p:txBody>
          <a:bodyPr anchor="ctr">
            <a:normAutofit/>
          </a:bodyPr>
          <a:lstStyle/>
          <a:p>
            <a:pPr marL="0" indent="0">
              <a:buNone/>
            </a:pPr>
            <a:r>
              <a:rPr lang="en-US" sz="4000" dirty="0"/>
              <a:t>THANK YOU FOR LISTENING .</a:t>
            </a:r>
          </a:p>
          <a:p>
            <a:endParaRPr lang="en-NG" sz="4000" dirty="0"/>
          </a:p>
        </p:txBody>
      </p:sp>
    </p:spTree>
    <p:extLst>
      <p:ext uri="{BB962C8B-B14F-4D97-AF65-F5344CB8AC3E}">
        <p14:creationId xmlns:p14="http://schemas.microsoft.com/office/powerpoint/2010/main" val="416289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4500" b="1"/>
              <a:t>What is Terrorism?</a:t>
            </a:r>
            <a:endParaRPr lang="en-US" sz="4500"/>
          </a:p>
        </p:txBody>
      </p:sp>
      <p:graphicFrame>
        <p:nvGraphicFramePr>
          <p:cNvPr id="5" name="Content Placeholder 2">
            <a:extLst>
              <a:ext uri="{FF2B5EF4-FFF2-40B4-BE49-F238E27FC236}">
                <a16:creationId xmlns:a16="http://schemas.microsoft.com/office/drawing/2014/main" id="{6BB12F5A-803E-0B0D-09B8-273E3FD59B4E}"/>
              </a:ext>
            </a:extLst>
          </p:cNvPr>
          <p:cNvGraphicFramePr>
            <a:graphicFrameLocks noGrp="1"/>
          </p:cNvGraphicFramePr>
          <p:nvPr>
            <p:ph idx="1"/>
            <p:extLst>
              <p:ext uri="{D42A27DB-BD31-4B8C-83A1-F6EECF244321}">
                <p14:modId xmlns:p14="http://schemas.microsoft.com/office/powerpoint/2010/main" val="137109984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39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dirty="0">
                <a:latin typeface="Times New Roman" pitchFamily="18" charset="0"/>
                <a:cs typeface="Times New Roman" pitchFamily="18" charset="0"/>
              </a:rPr>
              <a:t>It is one of the greatest challenges to global peace and security in the 21</a:t>
            </a:r>
            <a:r>
              <a:rPr lang="en-US" sz="1700" baseline="30000" dirty="0">
                <a:latin typeface="Times New Roman" pitchFamily="18" charset="0"/>
                <a:cs typeface="Times New Roman" pitchFamily="18" charset="0"/>
              </a:rPr>
              <a:t>st</a:t>
            </a:r>
            <a:r>
              <a:rPr lang="en-US" sz="1700" dirty="0">
                <a:latin typeface="Times New Roman" pitchFamily="18" charset="0"/>
                <a:cs typeface="Times New Roman" pitchFamily="18" charset="0"/>
              </a:rPr>
              <a:t> century. This act destroys communities, structures and properties. Terrorism has sent many civilian populations around the world- Europe, America, Asia, Middle- East, North Africa and West Africa to their early grave. Properties worth billions of Naira or dollar have been lost or destroyed due to terrorist attacks (</a:t>
            </a:r>
            <a:r>
              <a:rPr lang="en-US" sz="1700" dirty="0" err="1">
                <a:latin typeface="Times New Roman" pitchFamily="18" charset="0"/>
                <a:cs typeface="Times New Roman" pitchFamily="18" charset="0"/>
              </a:rPr>
              <a:t>Soyombo</a:t>
            </a:r>
            <a:r>
              <a:rPr lang="en-US" sz="1700" dirty="0">
                <a:latin typeface="Times New Roman" pitchFamily="18" charset="0"/>
                <a:cs typeface="Times New Roman" pitchFamily="18" charset="0"/>
              </a:rPr>
              <a:t>, 2016). </a:t>
            </a:r>
          </a:p>
          <a:p>
            <a:r>
              <a:rPr lang="en-US" sz="1700" dirty="0">
                <a:latin typeface="Times New Roman" pitchFamily="18" charset="0"/>
                <a:cs typeface="Times New Roman" pitchFamily="18" charset="0"/>
              </a:rPr>
              <a:t>We can say that despite the efforts put forward to forestall world peace. The world is becoming less secure than some years ago. Many people have been force to alter their life style for fear of terrorism. International trade, tourism and leisure were all affected.</a:t>
            </a:r>
          </a:p>
        </p:txBody>
      </p:sp>
    </p:spTree>
    <p:extLst>
      <p:ext uri="{BB962C8B-B14F-4D97-AF65-F5344CB8AC3E}">
        <p14:creationId xmlns:p14="http://schemas.microsoft.com/office/powerpoint/2010/main" val="61622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a:t>Various governments have given their citizens assurances that they are safe and secured.</a:t>
            </a:r>
          </a:p>
          <a:p>
            <a:r>
              <a:rPr lang="en-US" sz="1700"/>
              <a:t>Terrorism has caused setback to efforts on global peace, security and unity. </a:t>
            </a:r>
          </a:p>
          <a:p>
            <a:r>
              <a:rPr lang="en-US" sz="1700"/>
              <a:t>At the international level, it has pitched many governments against one another, and at national levels.  It has made security agents look clueless, incompetent and ineffective.                                                                                                                                                                                                                                                                                 </a:t>
            </a:r>
          </a:p>
          <a:p>
            <a:r>
              <a:rPr lang="en-US" sz="1700"/>
              <a:t>According to Nwakanma (2023), no matter the form and manner any violent extreme act is perpetrated, once it contains the elements of ideological persuasion that is intended to change the status quo and influence the government, it becomes an act of terrorism.</a:t>
            </a:r>
          </a:p>
        </p:txBody>
      </p:sp>
    </p:spTree>
    <p:extLst>
      <p:ext uri="{BB962C8B-B14F-4D97-AF65-F5344CB8AC3E}">
        <p14:creationId xmlns:p14="http://schemas.microsoft.com/office/powerpoint/2010/main" val="307403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Cont…</a:t>
            </a:r>
          </a:p>
        </p:txBody>
      </p:sp>
      <p:sp>
        <p:nvSpPr>
          <p:cNvPr id="3" name="Content Placeholder 2"/>
          <p:cNvSpPr>
            <a:spLocks noGrp="1"/>
          </p:cNvSpPr>
          <p:nvPr>
            <p:ph idx="1"/>
          </p:nvPr>
        </p:nvSpPr>
        <p:spPr>
          <a:xfrm>
            <a:off x="1028699" y="2318197"/>
            <a:ext cx="7293023" cy="3683358"/>
          </a:xfrm>
        </p:spPr>
        <p:txBody>
          <a:bodyPr anchor="ctr">
            <a:normAutofit/>
          </a:bodyPr>
          <a:lstStyle/>
          <a:p>
            <a:r>
              <a:rPr lang="en-US" sz="1700"/>
              <a:t>In view of the above, some organizations have been tag terrorist organizations base on their activities all over the world including Africa and Nigeria in particular.</a:t>
            </a:r>
          </a:p>
          <a:p>
            <a:r>
              <a:rPr lang="en-US" sz="1700"/>
              <a:t>Such organization includes Alqueda network world wide, Islamic State in Syria (ISIS), Islamic State of Iraq and the levant (ISIL), Islamic State in West African Province (ISWAP) etc.</a:t>
            </a:r>
          </a:p>
        </p:txBody>
      </p:sp>
    </p:spTree>
    <p:extLst>
      <p:ext uri="{BB962C8B-B14F-4D97-AF65-F5344CB8AC3E}">
        <p14:creationId xmlns:p14="http://schemas.microsoft.com/office/powerpoint/2010/main" val="388126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1"/>
            <a:ext cx="7266222" cy="1642969"/>
          </a:xfrm>
        </p:spPr>
        <p:txBody>
          <a:bodyPr anchor="b">
            <a:normAutofit/>
          </a:bodyPr>
          <a:lstStyle/>
          <a:p>
            <a:r>
              <a:rPr lang="en-US" sz="3500" b="1"/>
              <a:t>Types of Terrorism</a:t>
            </a:r>
            <a:endParaRPr lang="en-US" sz="3500"/>
          </a:p>
        </p:txBody>
      </p:sp>
      <p:sp>
        <p:nvSpPr>
          <p:cNvPr id="3" name="Content Placeholder 2"/>
          <p:cNvSpPr>
            <a:spLocks noGrp="1"/>
          </p:cNvSpPr>
          <p:nvPr>
            <p:ph idx="1"/>
          </p:nvPr>
        </p:nvSpPr>
        <p:spPr>
          <a:xfrm>
            <a:off x="852297" y="2418409"/>
            <a:ext cx="7266222" cy="3454358"/>
          </a:xfrm>
        </p:spPr>
        <p:txBody>
          <a:bodyPr anchor="t">
            <a:normAutofit/>
          </a:bodyPr>
          <a:lstStyle/>
          <a:p>
            <a:r>
              <a:rPr lang="en-US" sz="1700"/>
              <a:t>Nwakanma (2023) identified the following;</a:t>
            </a:r>
          </a:p>
          <a:p>
            <a:r>
              <a:rPr lang="en-US" sz="1700" b="1"/>
              <a:t>National Terrorism:</a:t>
            </a:r>
            <a:r>
              <a:rPr lang="en-US" sz="1700"/>
              <a:t> these are activities across national boundaries.</a:t>
            </a:r>
          </a:p>
          <a:p>
            <a:r>
              <a:rPr lang="en-US" sz="1700" b="1"/>
              <a:t>Revolutionary Terrorism:</a:t>
            </a:r>
            <a:r>
              <a:rPr lang="en-US" sz="1700"/>
              <a:t>  here terrorist activities aimed at changing the philosophy and ideology of government.</a:t>
            </a:r>
          </a:p>
          <a:p>
            <a:r>
              <a:rPr lang="en-US" sz="1700" b="1"/>
              <a:t>Reactionary Terrorism</a:t>
            </a:r>
            <a:r>
              <a:rPr lang="en-US" sz="1700"/>
              <a:t>: this form of terrorism is aimed at preventing or matching terrorism with terrorism.</a:t>
            </a:r>
          </a:p>
        </p:txBody>
      </p:sp>
      <p:sp>
        <p:nvSpPr>
          <p:cNvPr id="25" name="Rectangle 2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174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TotalTime>
  <Words>3160</Words>
  <Application>Microsoft Office PowerPoint</Application>
  <PresentationFormat>On-screen Show (4:3)</PresentationFormat>
  <Paragraphs>136</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PowerPoint Presentation</vt:lpstr>
      <vt:lpstr>PowerPoint Presentation</vt:lpstr>
      <vt:lpstr>TERRORISM: TERROR FINANCING AND ORGANIZED CRIME IN AFRICA, WHAT NEXUS?  By  Folashade B. Okeshola   Department of Sociology Ahmadu Bello University, Zaria </vt:lpstr>
      <vt:lpstr>Introduction</vt:lpstr>
      <vt:lpstr>What is Terrorism?</vt:lpstr>
      <vt:lpstr>Cont…</vt:lpstr>
      <vt:lpstr>Cont…</vt:lpstr>
      <vt:lpstr>Cont…</vt:lpstr>
      <vt:lpstr>Types of Terrorism</vt:lpstr>
      <vt:lpstr>Cont…</vt:lpstr>
      <vt:lpstr>Motives</vt:lpstr>
      <vt:lpstr>Cont…</vt:lpstr>
      <vt:lpstr>Who is a Terrorist?</vt:lpstr>
      <vt:lpstr>Cont…</vt:lpstr>
      <vt:lpstr>Right - Wing Terrorists</vt:lpstr>
      <vt:lpstr>Left - Wing Terrorists</vt:lpstr>
      <vt:lpstr>Special - Interest Groups</vt:lpstr>
      <vt:lpstr>Tactics Used by Terrorists</vt:lpstr>
      <vt:lpstr>Cont…</vt:lpstr>
      <vt:lpstr>Cont…</vt:lpstr>
      <vt:lpstr>Cont…</vt:lpstr>
      <vt:lpstr>Cont…</vt:lpstr>
      <vt:lpstr>What is Terrorist Financing?</vt:lpstr>
      <vt:lpstr>Cont…</vt:lpstr>
      <vt:lpstr>Cont…</vt:lpstr>
      <vt:lpstr>Motives</vt:lpstr>
      <vt:lpstr>Cont…</vt:lpstr>
      <vt:lpstr>Sources of Terror Financing</vt:lpstr>
      <vt:lpstr>Cont…</vt:lpstr>
      <vt:lpstr>Nexus between Terror Financing and Organized Crime</vt:lpstr>
      <vt:lpstr>Corruption and Terror Financing</vt:lpstr>
      <vt:lpstr>Cont…</vt:lpstr>
      <vt:lpstr>Cont…</vt:lpstr>
      <vt:lpstr>Money Laundering and Terrorist Financing</vt:lpstr>
      <vt:lpstr>Similarities</vt:lpstr>
      <vt:lpstr>Cont…</vt:lpstr>
      <vt:lpstr>Differences</vt:lpstr>
      <vt:lpstr>Efforts to Curb Terror Financing</vt:lpstr>
      <vt:lpstr>PowerPoint Presentation</vt:lpstr>
      <vt:lpstr>Recommendations </vt:lpstr>
      <vt:lpstr>Cont…..</vt:lpstr>
      <vt:lpstr>Cont…</vt:lpstr>
      <vt:lpstr>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TERRORISM: TERRORISM FINANCING AND ORGANIZED CRIME IN AFRICA, WHAT NEXUS?  By    Folashade B. Okeshola    Department of Sociology    Ahmadu Bello University, Zaria</dc:title>
  <dc:creator>BF Okeshola</dc:creator>
  <cp:lastModifiedBy>Oluchi Eze</cp:lastModifiedBy>
  <cp:revision>54</cp:revision>
  <dcterms:created xsi:type="dcterms:W3CDTF">2023-10-23T15:08:33Z</dcterms:created>
  <dcterms:modified xsi:type="dcterms:W3CDTF">2023-11-02T12:26:50Z</dcterms:modified>
</cp:coreProperties>
</file>