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828" r:id="rId1"/>
  </p:sldMasterIdLst>
  <p:notesMasterIdLst>
    <p:notesMasterId r:id="rId24"/>
  </p:notesMasterIdLst>
  <p:handoutMasterIdLst>
    <p:handoutMasterId r:id="rId25"/>
  </p:handoutMasterIdLst>
  <p:sldIdLst>
    <p:sldId id="782" r:id="rId2"/>
    <p:sldId id="781" r:id="rId3"/>
    <p:sldId id="428" r:id="rId4"/>
    <p:sldId id="770" r:id="rId5"/>
    <p:sldId id="320" r:id="rId6"/>
    <p:sldId id="312" r:id="rId7"/>
    <p:sldId id="352" r:id="rId8"/>
    <p:sldId id="432" r:id="rId9"/>
    <p:sldId id="771" r:id="rId10"/>
    <p:sldId id="773" r:id="rId11"/>
    <p:sldId id="774" r:id="rId12"/>
    <p:sldId id="776" r:id="rId13"/>
    <p:sldId id="528" r:id="rId14"/>
    <p:sldId id="780" r:id="rId15"/>
    <p:sldId id="779" r:id="rId16"/>
    <p:sldId id="777" r:id="rId17"/>
    <p:sldId id="778" r:id="rId18"/>
    <p:sldId id="301" r:id="rId19"/>
    <p:sldId id="357" r:id="rId20"/>
    <p:sldId id="300" r:id="rId21"/>
    <p:sldId id="775" r:id="rId22"/>
    <p:sldId id="297" r:id="rId23"/>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0000CC"/>
    <a:srgbClr val="FF9900"/>
    <a:srgbClr val="663300"/>
    <a:srgbClr val="009900"/>
    <a:srgbClr val="D60093"/>
    <a:srgbClr val="336600"/>
    <a:srgbClr val="FC041C"/>
    <a:srgbClr val="FF66FF"/>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897" autoAdjust="0"/>
    <p:restoredTop sz="94206" autoAdjust="0"/>
  </p:normalViewPr>
  <p:slideViewPr>
    <p:cSldViewPr>
      <p:cViewPr varScale="1">
        <p:scale>
          <a:sx n="104" d="100"/>
          <a:sy n="104" d="100"/>
        </p:scale>
        <p:origin x="1182" y="10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637BFD2-4539-4551-8B24-DDE6541ED5A8}" type="doc">
      <dgm:prSet loTypeId="urn:microsoft.com/office/officeart/2005/8/layout/arrow5" loCatId="relationship" qsTypeId="urn:microsoft.com/office/officeart/2005/8/quickstyle/simple1" qsCatId="simple" csTypeId="urn:microsoft.com/office/officeart/2005/8/colors/accent1_2" csCatId="accent1"/>
      <dgm:spPr/>
      <dgm:t>
        <a:bodyPr/>
        <a:lstStyle/>
        <a:p>
          <a:endParaRPr lang="en-US"/>
        </a:p>
      </dgm:t>
    </dgm:pt>
    <dgm:pt modelId="{72A3898B-F3B4-4679-AE41-7585A18FC790}">
      <dgm:prSet/>
      <dgm:spPr/>
      <dgm:t>
        <a:bodyPr/>
        <a:lstStyle/>
        <a:p>
          <a:r>
            <a:rPr lang="en-NG" dirty="0"/>
            <a:t>The most pervasive criminal market </a:t>
          </a:r>
          <a:r>
            <a:rPr lang="en-GB" dirty="0"/>
            <a:t>in Africa is</a:t>
          </a:r>
          <a:r>
            <a:rPr lang="en-NG" dirty="0"/>
            <a:t> human trafficking</a:t>
          </a:r>
          <a:endParaRPr lang="en-US" dirty="0"/>
        </a:p>
      </dgm:t>
    </dgm:pt>
    <dgm:pt modelId="{65DF1547-E3A9-4787-AD6C-DD72D095AD4B}" type="parTrans" cxnId="{A6B1C4D4-67C3-423C-AA63-DDAE716042C7}">
      <dgm:prSet/>
      <dgm:spPr/>
      <dgm:t>
        <a:bodyPr/>
        <a:lstStyle/>
        <a:p>
          <a:endParaRPr lang="en-US"/>
        </a:p>
      </dgm:t>
    </dgm:pt>
    <dgm:pt modelId="{91C77C25-E956-4B32-91C3-8CF53C974A76}" type="sibTrans" cxnId="{A6B1C4D4-67C3-423C-AA63-DDAE716042C7}">
      <dgm:prSet/>
      <dgm:spPr/>
      <dgm:t>
        <a:bodyPr/>
        <a:lstStyle/>
        <a:p>
          <a:endParaRPr lang="en-US"/>
        </a:p>
      </dgm:t>
    </dgm:pt>
    <dgm:pt modelId="{6264DF9E-63C3-436B-9F51-CC98564A458E}">
      <dgm:prSet/>
      <dgm:spPr/>
      <dgm:t>
        <a:bodyPr/>
        <a:lstStyle/>
        <a:p>
          <a:r>
            <a:rPr lang="en-NG"/>
            <a:t>Levels of environmental crime continued to increase on the continent</a:t>
          </a:r>
          <a:endParaRPr lang="en-US"/>
        </a:p>
      </dgm:t>
    </dgm:pt>
    <dgm:pt modelId="{D0262D25-C510-44CB-B197-1B0FB5EAFFE9}" type="parTrans" cxnId="{A5E0DA90-E0BA-4821-BC22-00C132B3919C}">
      <dgm:prSet/>
      <dgm:spPr/>
      <dgm:t>
        <a:bodyPr/>
        <a:lstStyle/>
        <a:p>
          <a:endParaRPr lang="en-US"/>
        </a:p>
      </dgm:t>
    </dgm:pt>
    <dgm:pt modelId="{7114BF22-4BAA-4428-8778-BEDFE9D66E22}" type="sibTrans" cxnId="{A5E0DA90-E0BA-4821-BC22-00C132B3919C}">
      <dgm:prSet/>
      <dgm:spPr/>
      <dgm:t>
        <a:bodyPr/>
        <a:lstStyle/>
        <a:p>
          <a:endParaRPr lang="en-US"/>
        </a:p>
      </dgm:t>
    </dgm:pt>
    <dgm:pt modelId="{F1495177-FD66-44B5-B362-B51ADE74BC56}">
      <dgm:prSet/>
      <dgm:spPr/>
      <dgm:t>
        <a:bodyPr/>
        <a:lstStyle/>
        <a:p>
          <a:r>
            <a:rPr lang="en-NG"/>
            <a:t>Criminal networks and foreign actors also have a strong grip on the continent</a:t>
          </a:r>
          <a:endParaRPr lang="en-US"/>
        </a:p>
      </dgm:t>
    </dgm:pt>
    <dgm:pt modelId="{0BD2E0F5-2E5A-43B8-AE9A-9044A6DFAE97}" type="parTrans" cxnId="{CF570CD8-CF61-4188-ABAC-A6FF20EAED9E}">
      <dgm:prSet/>
      <dgm:spPr/>
      <dgm:t>
        <a:bodyPr/>
        <a:lstStyle/>
        <a:p>
          <a:endParaRPr lang="en-US"/>
        </a:p>
      </dgm:t>
    </dgm:pt>
    <dgm:pt modelId="{357C10E0-0258-494B-ABE1-41F78EAD44AD}" type="sibTrans" cxnId="{CF570CD8-CF61-4188-ABAC-A6FF20EAED9E}">
      <dgm:prSet/>
      <dgm:spPr/>
      <dgm:t>
        <a:bodyPr/>
        <a:lstStyle/>
        <a:p>
          <a:endParaRPr lang="en-US"/>
        </a:p>
      </dgm:t>
    </dgm:pt>
    <dgm:pt modelId="{1D409E65-43FC-48B2-B577-F342F4BA655F}">
      <dgm:prSet/>
      <dgm:spPr/>
      <dgm:t>
        <a:bodyPr/>
        <a:lstStyle/>
        <a:p>
          <a:r>
            <a:rPr lang="en-NG"/>
            <a:t>State-embedded actors remained the most dominant agents </a:t>
          </a:r>
          <a:r>
            <a:rPr lang="en-GB"/>
            <a:t>behind </a:t>
          </a:r>
          <a:r>
            <a:rPr lang="en-NG"/>
            <a:t>illicit economies</a:t>
          </a:r>
          <a:endParaRPr lang="en-US"/>
        </a:p>
      </dgm:t>
    </dgm:pt>
    <dgm:pt modelId="{21D0DFF8-59BC-4BD8-A4F5-01ADB259F8CE}" type="parTrans" cxnId="{904DC3AC-BB19-4E48-8F41-75473096AD4F}">
      <dgm:prSet/>
      <dgm:spPr/>
      <dgm:t>
        <a:bodyPr/>
        <a:lstStyle/>
        <a:p>
          <a:endParaRPr lang="en-US"/>
        </a:p>
      </dgm:t>
    </dgm:pt>
    <dgm:pt modelId="{315ABD19-AEAF-45AF-802D-A8F1B24D3BB9}" type="sibTrans" cxnId="{904DC3AC-BB19-4E48-8F41-75473096AD4F}">
      <dgm:prSet/>
      <dgm:spPr/>
      <dgm:t>
        <a:bodyPr/>
        <a:lstStyle/>
        <a:p>
          <a:endParaRPr lang="en-US"/>
        </a:p>
      </dgm:t>
    </dgm:pt>
    <dgm:pt modelId="{5767C796-3CDB-4BE3-852B-F4F623531DE3}">
      <dgm:prSet/>
      <dgm:spPr/>
      <dgm:t>
        <a:bodyPr/>
        <a:lstStyle/>
        <a:p>
          <a:r>
            <a:rPr lang="en-NG" dirty="0"/>
            <a:t>The prevalence of this criminal </a:t>
          </a:r>
          <a:r>
            <a:rPr lang="en-GB" dirty="0"/>
            <a:t>economies </a:t>
          </a:r>
          <a:r>
            <a:rPr lang="en-NG" dirty="0"/>
            <a:t>is correlated to various factors, including the numerous ongoing conflicts in Africa</a:t>
          </a:r>
          <a:endParaRPr lang="en-US" dirty="0"/>
        </a:p>
      </dgm:t>
    </dgm:pt>
    <dgm:pt modelId="{0D64AD56-4770-402C-99A9-35AD79BB7870}" type="parTrans" cxnId="{1397C7A9-BD8A-4CA6-A258-7EA963C45D72}">
      <dgm:prSet/>
      <dgm:spPr/>
      <dgm:t>
        <a:bodyPr/>
        <a:lstStyle/>
        <a:p>
          <a:endParaRPr lang="en-US"/>
        </a:p>
      </dgm:t>
    </dgm:pt>
    <dgm:pt modelId="{785D785F-9D8E-4252-B9D8-FE29577CF866}" type="sibTrans" cxnId="{1397C7A9-BD8A-4CA6-A258-7EA963C45D72}">
      <dgm:prSet/>
      <dgm:spPr/>
      <dgm:t>
        <a:bodyPr/>
        <a:lstStyle/>
        <a:p>
          <a:endParaRPr lang="en-US"/>
        </a:p>
      </dgm:t>
    </dgm:pt>
    <dgm:pt modelId="{D92E6BF3-D746-4A3C-B8D6-7ED2601449F5}" type="pres">
      <dgm:prSet presAssocID="{9637BFD2-4539-4551-8B24-DDE6541ED5A8}" presName="diagram" presStyleCnt="0">
        <dgm:presLayoutVars>
          <dgm:dir/>
          <dgm:resizeHandles val="exact"/>
        </dgm:presLayoutVars>
      </dgm:prSet>
      <dgm:spPr/>
    </dgm:pt>
    <dgm:pt modelId="{C43AEECD-72EF-43B9-821F-992A96BA4E39}" type="pres">
      <dgm:prSet presAssocID="{72A3898B-F3B4-4679-AE41-7585A18FC790}" presName="arrow" presStyleLbl="node1" presStyleIdx="0" presStyleCnt="5">
        <dgm:presLayoutVars>
          <dgm:bulletEnabled val="1"/>
        </dgm:presLayoutVars>
      </dgm:prSet>
      <dgm:spPr/>
    </dgm:pt>
    <dgm:pt modelId="{B6ED819F-A407-465A-AB17-7B2BA88FE485}" type="pres">
      <dgm:prSet presAssocID="{6264DF9E-63C3-436B-9F51-CC98564A458E}" presName="arrow" presStyleLbl="node1" presStyleIdx="1" presStyleCnt="5">
        <dgm:presLayoutVars>
          <dgm:bulletEnabled val="1"/>
        </dgm:presLayoutVars>
      </dgm:prSet>
      <dgm:spPr/>
    </dgm:pt>
    <dgm:pt modelId="{A8646978-5056-428A-94D7-A070A60288A0}" type="pres">
      <dgm:prSet presAssocID="{F1495177-FD66-44B5-B362-B51ADE74BC56}" presName="arrow" presStyleLbl="node1" presStyleIdx="2" presStyleCnt="5">
        <dgm:presLayoutVars>
          <dgm:bulletEnabled val="1"/>
        </dgm:presLayoutVars>
      </dgm:prSet>
      <dgm:spPr/>
    </dgm:pt>
    <dgm:pt modelId="{0949CDD4-E578-40CF-AB94-A1F228A7FC3D}" type="pres">
      <dgm:prSet presAssocID="{1D409E65-43FC-48B2-B577-F342F4BA655F}" presName="arrow" presStyleLbl="node1" presStyleIdx="3" presStyleCnt="5">
        <dgm:presLayoutVars>
          <dgm:bulletEnabled val="1"/>
        </dgm:presLayoutVars>
      </dgm:prSet>
      <dgm:spPr/>
    </dgm:pt>
    <dgm:pt modelId="{F50F0944-C4C3-4DDC-A5FD-8F94DE1FFB1C}" type="pres">
      <dgm:prSet presAssocID="{5767C796-3CDB-4BE3-852B-F4F623531DE3}" presName="arrow" presStyleLbl="node1" presStyleIdx="4" presStyleCnt="5">
        <dgm:presLayoutVars>
          <dgm:bulletEnabled val="1"/>
        </dgm:presLayoutVars>
      </dgm:prSet>
      <dgm:spPr/>
    </dgm:pt>
  </dgm:ptLst>
  <dgm:cxnLst>
    <dgm:cxn modelId="{1B30525F-C826-419E-83C1-7946B685CD88}" type="presOf" srcId="{1D409E65-43FC-48B2-B577-F342F4BA655F}" destId="{0949CDD4-E578-40CF-AB94-A1F228A7FC3D}" srcOrd="0" destOrd="0" presId="urn:microsoft.com/office/officeart/2005/8/layout/arrow5"/>
    <dgm:cxn modelId="{A5E0DA90-E0BA-4821-BC22-00C132B3919C}" srcId="{9637BFD2-4539-4551-8B24-DDE6541ED5A8}" destId="{6264DF9E-63C3-436B-9F51-CC98564A458E}" srcOrd="1" destOrd="0" parTransId="{D0262D25-C510-44CB-B197-1B0FB5EAFFE9}" sibTransId="{7114BF22-4BAA-4428-8778-BEDFE9D66E22}"/>
    <dgm:cxn modelId="{A53D49A0-D6CB-4E6E-8809-9F99EB80814A}" type="presOf" srcId="{F1495177-FD66-44B5-B362-B51ADE74BC56}" destId="{A8646978-5056-428A-94D7-A070A60288A0}" srcOrd="0" destOrd="0" presId="urn:microsoft.com/office/officeart/2005/8/layout/arrow5"/>
    <dgm:cxn modelId="{1397C7A9-BD8A-4CA6-A258-7EA963C45D72}" srcId="{9637BFD2-4539-4551-8B24-DDE6541ED5A8}" destId="{5767C796-3CDB-4BE3-852B-F4F623531DE3}" srcOrd="4" destOrd="0" parTransId="{0D64AD56-4770-402C-99A9-35AD79BB7870}" sibTransId="{785D785F-9D8E-4252-B9D8-FE29577CF866}"/>
    <dgm:cxn modelId="{904DC3AC-BB19-4E48-8F41-75473096AD4F}" srcId="{9637BFD2-4539-4551-8B24-DDE6541ED5A8}" destId="{1D409E65-43FC-48B2-B577-F342F4BA655F}" srcOrd="3" destOrd="0" parTransId="{21D0DFF8-59BC-4BD8-A4F5-01ADB259F8CE}" sibTransId="{315ABD19-AEAF-45AF-802D-A8F1B24D3BB9}"/>
    <dgm:cxn modelId="{D52722C4-4398-41E1-8E50-1358C0A03C62}" type="presOf" srcId="{6264DF9E-63C3-436B-9F51-CC98564A458E}" destId="{B6ED819F-A407-465A-AB17-7B2BA88FE485}" srcOrd="0" destOrd="0" presId="urn:microsoft.com/office/officeart/2005/8/layout/arrow5"/>
    <dgm:cxn modelId="{9681B0C8-7B3A-4279-B2F9-E7EBF67F8374}" type="presOf" srcId="{9637BFD2-4539-4551-8B24-DDE6541ED5A8}" destId="{D92E6BF3-D746-4A3C-B8D6-7ED2601449F5}" srcOrd="0" destOrd="0" presId="urn:microsoft.com/office/officeart/2005/8/layout/arrow5"/>
    <dgm:cxn modelId="{A6B1C4D4-67C3-423C-AA63-DDAE716042C7}" srcId="{9637BFD2-4539-4551-8B24-DDE6541ED5A8}" destId="{72A3898B-F3B4-4679-AE41-7585A18FC790}" srcOrd="0" destOrd="0" parTransId="{65DF1547-E3A9-4787-AD6C-DD72D095AD4B}" sibTransId="{91C77C25-E956-4B32-91C3-8CF53C974A76}"/>
    <dgm:cxn modelId="{CF570CD8-CF61-4188-ABAC-A6FF20EAED9E}" srcId="{9637BFD2-4539-4551-8B24-DDE6541ED5A8}" destId="{F1495177-FD66-44B5-B362-B51ADE74BC56}" srcOrd="2" destOrd="0" parTransId="{0BD2E0F5-2E5A-43B8-AE9A-9044A6DFAE97}" sibTransId="{357C10E0-0258-494B-ABE1-41F78EAD44AD}"/>
    <dgm:cxn modelId="{4C23FBF0-F4BE-42FF-832A-86FD03656A03}" type="presOf" srcId="{5767C796-3CDB-4BE3-852B-F4F623531DE3}" destId="{F50F0944-C4C3-4DDC-A5FD-8F94DE1FFB1C}" srcOrd="0" destOrd="0" presId="urn:microsoft.com/office/officeart/2005/8/layout/arrow5"/>
    <dgm:cxn modelId="{5237E8F9-821A-4600-98E2-FDED96319D70}" type="presOf" srcId="{72A3898B-F3B4-4679-AE41-7585A18FC790}" destId="{C43AEECD-72EF-43B9-821F-992A96BA4E39}" srcOrd="0" destOrd="0" presId="urn:microsoft.com/office/officeart/2005/8/layout/arrow5"/>
    <dgm:cxn modelId="{39E172E6-9C8E-4C71-8737-9BD14ECBC564}" type="presParOf" srcId="{D92E6BF3-D746-4A3C-B8D6-7ED2601449F5}" destId="{C43AEECD-72EF-43B9-821F-992A96BA4E39}" srcOrd="0" destOrd="0" presId="urn:microsoft.com/office/officeart/2005/8/layout/arrow5"/>
    <dgm:cxn modelId="{E8093CDB-D5FE-463A-97E5-1E4ECE254A9A}" type="presParOf" srcId="{D92E6BF3-D746-4A3C-B8D6-7ED2601449F5}" destId="{B6ED819F-A407-465A-AB17-7B2BA88FE485}" srcOrd="1" destOrd="0" presId="urn:microsoft.com/office/officeart/2005/8/layout/arrow5"/>
    <dgm:cxn modelId="{A531FAF0-8441-48B4-8CF4-D29B19D212A8}" type="presParOf" srcId="{D92E6BF3-D746-4A3C-B8D6-7ED2601449F5}" destId="{A8646978-5056-428A-94D7-A070A60288A0}" srcOrd="2" destOrd="0" presId="urn:microsoft.com/office/officeart/2005/8/layout/arrow5"/>
    <dgm:cxn modelId="{C6944B43-63D3-4628-A225-E052DA2F24F9}" type="presParOf" srcId="{D92E6BF3-D746-4A3C-B8D6-7ED2601449F5}" destId="{0949CDD4-E578-40CF-AB94-A1F228A7FC3D}" srcOrd="3" destOrd="0" presId="urn:microsoft.com/office/officeart/2005/8/layout/arrow5"/>
    <dgm:cxn modelId="{227BA1D0-D09A-4D7C-8645-BAB2F6742764}" type="presParOf" srcId="{D92E6BF3-D746-4A3C-B8D6-7ED2601449F5}" destId="{F50F0944-C4C3-4DDC-A5FD-8F94DE1FFB1C}" srcOrd="4" destOrd="0" presId="urn:microsoft.com/office/officeart/2005/8/layout/arrow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3AEECD-72EF-43B9-821F-992A96BA4E39}">
      <dsp:nvSpPr>
        <dsp:cNvPr id="0" name=""/>
        <dsp:cNvSpPr/>
      </dsp:nvSpPr>
      <dsp:spPr>
        <a:xfrm>
          <a:off x="1368692" y="854456"/>
          <a:ext cx="1628786" cy="1628786"/>
        </a:xfrm>
        <a:prstGeom prst="down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56896" numCol="1" spcCol="1270" anchor="ctr" anchorCtr="0">
          <a:noAutofit/>
        </a:bodyPr>
        <a:lstStyle/>
        <a:p>
          <a:pPr marL="0" lvl="0" indent="0" algn="ctr" defTabSz="355600">
            <a:lnSpc>
              <a:spcPct val="90000"/>
            </a:lnSpc>
            <a:spcBef>
              <a:spcPct val="0"/>
            </a:spcBef>
            <a:spcAft>
              <a:spcPct val="35000"/>
            </a:spcAft>
            <a:buNone/>
          </a:pPr>
          <a:r>
            <a:rPr lang="en-NG" sz="800" kern="1200" dirty="0"/>
            <a:t>The most pervasive criminal market </a:t>
          </a:r>
          <a:r>
            <a:rPr lang="en-GB" sz="800" kern="1200" dirty="0"/>
            <a:t>in Africa is</a:t>
          </a:r>
          <a:r>
            <a:rPr lang="en-NG" sz="800" kern="1200" dirty="0"/>
            <a:t> human trafficking</a:t>
          </a:r>
          <a:endParaRPr lang="en-US" sz="800" kern="1200" dirty="0"/>
        </a:p>
      </dsp:txBody>
      <dsp:txXfrm>
        <a:off x="1775889" y="854456"/>
        <a:ext cx="814393" cy="1343748"/>
      </dsp:txXfrm>
    </dsp:sp>
    <dsp:sp modelId="{B6ED819F-A407-465A-AB17-7B2BA88FE485}">
      <dsp:nvSpPr>
        <dsp:cNvPr id="0" name=""/>
        <dsp:cNvSpPr/>
      </dsp:nvSpPr>
      <dsp:spPr>
        <a:xfrm rot="4320000">
          <a:off x="2736848" y="1848480"/>
          <a:ext cx="1628786" cy="1628786"/>
        </a:xfrm>
        <a:prstGeom prst="down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56896" numCol="1" spcCol="1270" anchor="ctr" anchorCtr="0">
          <a:noAutofit/>
        </a:bodyPr>
        <a:lstStyle/>
        <a:p>
          <a:pPr marL="0" lvl="0" indent="0" algn="ctr" defTabSz="355600">
            <a:lnSpc>
              <a:spcPct val="90000"/>
            </a:lnSpc>
            <a:spcBef>
              <a:spcPct val="0"/>
            </a:spcBef>
            <a:spcAft>
              <a:spcPct val="35000"/>
            </a:spcAft>
            <a:buNone/>
          </a:pPr>
          <a:r>
            <a:rPr lang="en-NG" sz="800" kern="1200"/>
            <a:t>Levels of environmental crime continued to increase on the continent</a:t>
          </a:r>
          <a:endParaRPr lang="en-US" sz="800" kern="1200"/>
        </a:p>
      </dsp:txBody>
      <dsp:txXfrm rot="-5400000">
        <a:off x="3014911" y="2211636"/>
        <a:ext cx="1343748" cy="814393"/>
      </dsp:txXfrm>
    </dsp:sp>
    <dsp:sp modelId="{A8646978-5056-428A-94D7-A070A60288A0}">
      <dsp:nvSpPr>
        <dsp:cNvPr id="0" name=""/>
        <dsp:cNvSpPr/>
      </dsp:nvSpPr>
      <dsp:spPr>
        <a:xfrm rot="8640000">
          <a:off x="2214259" y="3456844"/>
          <a:ext cx="1628786" cy="1628786"/>
        </a:xfrm>
        <a:prstGeom prst="down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56896" numCol="1" spcCol="1270" anchor="ctr" anchorCtr="0">
          <a:noAutofit/>
        </a:bodyPr>
        <a:lstStyle/>
        <a:p>
          <a:pPr marL="0" lvl="0" indent="0" algn="ctr" defTabSz="355600">
            <a:lnSpc>
              <a:spcPct val="90000"/>
            </a:lnSpc>
            <a:spcBef>
              <a:spcPct val="0"/>
            </a:spcBef>
            <a:spcAft>
              <a:spcPct val="35000"/>
            </a:spcAft>
            <a:buNone/>
          </a:pPr>
          <a:r>
            <a:rPr lang="en-NG" sz="800" kern="1200"/>
            <a:t>Criminal networks and foreign actors also have a strong grip on the continent</a:t>
          </a:r>
          <a:endParaRPr lang="en-US" sz="800" kern="1200"/>
        </a:p>
      </dsp:txBody>
      <dsp:txXfrm rot="10800000">
        <a:off x="2705226" y="3714664"/>
        <a:ext cx="814393" cy="1343748"/>
      </dsp:txXfrm>
    </dsp:sp>
    <dsp:sp modelId="{0949CDD4-E578-40CF-AB94-A1F228A7FC3D}">
      <dsp:nvSpPr>
        <dsp:cNvPr id="0" name=""/>
        <dsp:cNvSpPr/>
      </dsp:nvSpPr>
      <dsp:spPr>
        <a:xfrm rot="12960000">
          <a:off x="523125" y="3456844"/>
          <a:ext cx="1628786" cy="1628786"/>
        </a:xfrm>
        <a:prstGeom prst="down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56896" numCol="1" spcCol="1270" anchor="ctr" anchorCtr="0">
          <a:noAutofit/>
        </a:bodyPr>
        <a:lstStyle/>
        <a:p>
          <a:pPr marL="0" lvl="0" indent="0" algn="ctr" defTabSz="355600">
            <a:lnSpc>
              <a:spcPct val="90000"/>
            </a:lnSpc>
            <a:spcBef>
              <a:spcPct val="0"/>
            </a:spcBef>
            <a:spcAft>
              <a:spcPct val="35000"/>
            </a:spcAft>
            <a:buNone/>
          </a:pPr>
          <a:r>
            <a:rPr lang="en-NG" sz="800" kern="1200"/>
            <a:t>State-embedded actors remained the most dominant agents </a:t>
          </a:r>
          <a:r>
            <a:rPr lang="en-GB" sz="800" kern="1200"/>
            <a:t>behind </a:t>
          </a:r>
          <a:r>
            <a:rPr lang="en-NG" sz="800" kern="1200"/>
            <a:t>illicit economies</a:t>
          </a:r>
          <a:endParaRPr lang="en-US" sz="800" kern="1200"/>
        </a:p>
      </dsp:txBody>
      <dsp:txXfrm rot="10800000">
        <a:off x="846551" y="3714663"/>
        <a:ext cx="814393" cy="1343748"/>
      </dsp:txXfrm>
    </dsp:sp>
    <dsp:sp modelId="{F50F0944-C4C3-4DDC-A5FD-8F94DE1FFB1C}">
      <dsp:nvSpPr>
        <dsp:cNvPr id="0" name=""/>
        <dsp:cNvSpPr/>
      </dsp:nvSpPr>
      <dsp:spPr>
        <a:xfrm rot="17280000">
          <a:off x="535" y="1848480"/>
          <a:ext cx="1628786" cy="1628786"/>
        </a:xfrm>
        <a:prstGeom prst="down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56896" numCol="1" spcCol="1270" anchor="ctr" anchorCtr="0">
          <a:noAutofit/>
        </a:bodyPr>
        <a:lstStyle/>
        <a:p>
          <a:pPr marL="0" lvl="0" indent="0" algn="ctr" defTabSz="355600">
            <a:lnSpc>
              <a:spcPct val="90000"/>
            </a:lnSpc>
            <a:spcBef>
              <a:spcPct val="0"/>
            </a:spcBef>
            <a:spcAft>
              <a:spcPct val="35000"/>
            </a:spcAft>
            <a:buNone/>
          </a:pPr>
          <a:r>
            <a:rPr lang="en-NG" sz="800" kern="1200" dirty="0"/>
            <a:t>The prevalence of this criminal </a:t>
          </a:r>
          <a:r>
            <a:rPr lang="en-GB" sz="800" kern="1200" dirty="0"/>
            <a:t>economies </a:t>
          </a:r>
          <a:r>
            <a:rPr lang="en-NG" sz="800" kern="1200" dirty="0"/>
            <a:t>is correlated to various factors, including the numerous ongoing conflicts in Africa</a:t>
          </a:r>
          <a:endParaRPr lang="en-US" sz="800" kern="1200" dirty="0"/>
        </a:p>
      </dsp:txBody>
      <dsp:txXfrm rot="5400000">
        <a:off x="7511" y="2211635"/>
        <a:ext cx="1343748" cy="814393"/>
      </dsp:txXfrm>
    </dsp:sp>
  </dsp:spTree>
</dsp:drawing>
</file>

<file path=ppt/diagrams/layout1.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2"/>
            <a:ext cx="3170239" cy="481013"/>
          </a:xfrm>
          <a:prstGeom prst="rect">
            <a:avLst/>
          </a:prstGeom>
        </p:spPr>
        <p:txBody>
          <a:bodyPr vert="horz" lIns="91421" tIns="45710" rIns="91421" bIns="45710" rtlCol="0"/>
          <a:lstStyle>
            <a:lvl1pPr algn="l">
              <a:defRPr sz="1300"/>
            </a:lvl1pPr>
          </a:lstStyle>
          <a:p>
            <a:endParaRPr lang="en-US"/>
          </a:p>
        </p:txBody>
      </p:sp>
      <p:sp>
        <p:nvSpPr>
          <p:cNvPr id="3" name="Date Placeholder 2"/>
          <p:cNvSpPr>
            <a:spLocks noGrp="1"/>
          </p:cNvSpPr>
          <p:nvPr>
            <p:ph type="dt" sz="quarter" idx="1"/>
          </p:nvPr>
        </p:nvSpPr>
        <p:spPr>
          <a:xfrm>
            <a:off x="4143377" y="2"/>
            <a:ext cx="3170239" cy="481013"/>
          </a:xfrm>
          <a:prstGeom prst="rect">
            <a:avLst/>
          </a:prstGeom>
        </p:spPr>
        <p:txBody>
          <a:bodyPr vert="horz" lIns="91421" tIns="45710" rIns="91421" bIns="45710" rtlCol="0"/>
          <a:lstStyle>
            <a:lvl1pPr algn="r">
              <a:defRPr sz="1300"/>
            </a:lvl1pPr>
          </a:lstStyle>
          <a:p>
            <a:fld id="{85DB524E-4893-4234-8D8D-411ABE36CB28}" type="datetimeFigureOut">
              <a:rPr lang="en-US" smtClean="0"/>
              <a:pPr/>
              <a:t>11/2/2023</a:t>
            </a:fld>
            <a:endParaRPr lang="en-US"/>
          </a:p>
        </p:txBody>
      </p:sp>
      <p:sp>
        <p:nvSpPr>
          <p:cNvPr id="4" name="Footer Placeholder 3"/>
          <p:cNvSpPr>
            <a:spLocks noGrp="1"/>
          </p:cNvSpPr>
          <p:nvPr>
            <p:ph type="ftr" sz="quarter" idx="2"/>
          </p:nvPr>
        </p:nvSpPr>
        <p:spPr>
          <a:xfrm>
            <a:off x="2" y="9120188"/>
            <a:ext cx="3170239" cy="481012"/>
          </a:xfrm>
          <a:prstGeom prst="rect">
            <a:avLst/>
          </a:prstGeom>
        </p:spPr>
        <p:txBody>
          <a:bodyPr vert="horz" lIns="91421" tIns="45710" rIns="91421" bIns="45710" rtlCol="0" anchor="b"/>
          <a:lstStyle>
            <a:lvl1pPr algn="l">
              <a:defRPr sz="1300"/>
            </a:lvl1pPr>
          </a:lstStyle>
          <a:p>
            <a:endParaRPr lang="en-US"/>
          </a:p>
        </p:txBody>
      </p:sp>
      <p:sp>
        <p:nvSpPr>
          <p:cNvPr id="5" name="Slide Number Placeholder 4"/>
          <p:cNvSpPr>
            <a:spLocks noGrp="1"/>
          </p:cNvSpPr>
          <p:nvPr>
            <p:ph type="sldNum" sz="quarter" idx="3"/>
          </p:nvPr>
        </p:nvSpPr>
        <p:spPr>
          <a:xfrm>
            <a:off x="4143377" y="9120188"/>
            <a:ext cx="3170239" cy="481012"/>
          </a:xfrm>
          <a:prstGeom prst="rect">
            <a:avLst/>
          </a:prstGeom>
        </p:spPr>
        <p:txBody>
          <a:bodyPr vert="horz" lIns="91421" tIns="45710" rIns="91421" bIns="45710" rtlCol="0" anchor="b"/>
          <a:lstStyle>
            <a:lvl1pPr algn="r">
              <a:defRPr sz="1300"/>
            </a:lvl1pPr>
          </a:lstStyle>
          <a:p>
            <a:fld id="{8B84AF09-9D1C-492E-9882-B7E640D1B9A7}" type="slidenum">
              <a:rPr lang="en-US" smtClean="0"/>
              <a:pPr/>
              <a:t>‹#›</a:t>
            </a:fld>
            <a:endParaRPr lang="en-US"/>
          </a:p>
        </p:txBody>
      </p:sp>
    </p:spTree>
    <p:extLst>
      <p:ext uri="{BB962C8B-B14F-4D97-AF65-F5344CB8AC3E}">
        <p14:creationId xmlns:p14="http://schemas.microsoft.com/office/powerpoint/2010/main" val="15734371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169920" cy="481727"/>
          </a:xfrm>
          <a:prstGeom prst="rect">
            <a:avLst/>
          </a:prstGeom>
        </p:spPr>
        <p:txBody>
          <a:bodyPr vert="horz" lIns="96641" tIns="48322" rIns="96641" bIns="48322" rtlCol="0"/>
          <a:lstStyle>
            <a:lvl1pPr algn="l">
              <a:defRPr sz="1400"/>
            </a:lvl1pPr>
          </a:lstStyle>
          <a:p>
            <a:endParaRPr lang="en-US"/>
          </a:p>
        </p:txBody>
      </p:sp>
      <p:sp>
        <p:nvSpPr>
          <p:cNvPr id="3" name="Date Placeholder 2"/>
          <p:cNvSpPr>
            <a:spLocks noGrp="1"/>
          </p:cNvSpPr>
          <p:nvPr>
            <p:ph type="dt" idx="1"/>
          </p:nvPr>
        </p:nvSpPr>
        <p:spPr>
          <a:xfrm>
            <a:off x="4143587" y="2"/>
            <a:ext cx="3169920" cy="481727"/>
          </a:xfrm>
          <a:prstGeom prst="rect">
            <a:avLst/>
          </a:prstGeom>
        </p:spPr>
        <p:txBody>
          <a:bodyPr vert="horz" lIns="96641" tIns="48322" rIns="96641" bIns="48322" rtlCol="0"/>
          <a:lstStyle>
            <a:lvl1pPr algn="r">
              <a:defRPr sz="1400"/>
            </a:lvl1pPr>
          </a:lstStyle>
          <a:p>
            <a:fld id="{92CFB51F-CDEF-46A4-8EF9-DB88E44C7CD0}" type="datetimeFigureOut">
              <a:rPr lang="en-US" smtClean="0"/>
              <a:pPr/>
              <a:t>11/2/2023</a:t>
            </a:fld>
            <a:endParaRPr lang="en-US"/>
          </a:p>
        </p:txBody>
      </p:sp>
      <p:sp>
        <p:nvSpPr>
          <p:cNvPr id="4" name="Slide Image Placeholder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6641" tIns="48322" rIns="96641" bIns="48322" rtlCol="0" anchor="ctr"/>
          <a:lstStyle/>
          <a:p>
            <a:endParaRPr lang="en-US"/>
          </a:p>
        </p:txBody>
      </p:sp>
      <p:sp>
        <p:nvSpPr>
          <p:cNvPr id="5" name="Notes Placeholder 4"/>
          <p:cNvSpPr>
            <a:spLocks noGrp="1"/>
          </p:cNvSpPr>
          <p:nvPr>
            <p:ph type="body" sz="quarter" idx="3"/>
          </p:nvPr>
        </p:nvSpPr>
        <p:spPr>
          <a:xfrm>
            <a:off x="731520" y="4620578"/>
            <a:ext cx="5852160" cy="3780473"/>
          </a:xfrm>
          <a:prstGeom prst="rect">
            <a:avLst/>
          </a:prstGeom>
        </p:spPr>
        <p:txBody>
          <a:bodyPr vert="horz" lIns="96641" tIns="48322" rIns="96641" bIns="4832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41" tIns="48322" rIns="96641" bIns="48322" rtlCol="0" anchor="b"/>
          <a:lstStyle>
            <a:lvl1pPr algn="l">
              <a:defRPr sz="1400"/>
            </a:lvl1pPr>
          </a:lstStyle>
          <a:p>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41" tIns="48322" rIns="96641" bIns="48322" rtlCol="0" anchor="b"/>
          <a:lstStyle>
            <a:lvl1pPr algn="r">
              <a:defRPr sz="1400"/>
            </a:lvl1pPr>
          </a:lstStyle>
          <a:p>
            <a:fld id="{E3E0AF7C-AC89-41CC-BCE0-02AFCCDA2E3D}" type="slidenum">
              <a:rPr lang="en-US" smtClean="0"/>
              <a:pPr/>
              <a:t>‹#›</a:t>
            </a:fld>
            <a:endParaRPr lang="en-US"/>
          </a:p>
        </p:txBody>
      </p:sp>
    </p:spTree>
    <p:extLst>
      <p:ext uri="{BB962C8B-B14F-4D97-AF65-F5344CB8AC3E}">
        <p14:creationId xmlns:p14="http://schemas.microsoft.com/office/powerpoint/2010/main" val="3204886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p:spPr>
      </p:sp>
      <p:sp>
        <p:nvSpPr>
          <p:cNvPr id="2355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235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2106653-0699-486E-9D3C-D1185EFFCA3F}" type="slidenum">
              <a:rPr lang="en-US"/>
              <a:pPr/>
              <a:t>3</a:t>
            </a:fld>
            <a:endParaRPr lang="en-US"/>
          </a:p>
        </p:txBody>
      </p:sp>
    </p:spTree>
    <p:extLst>
      <p:ext uri="{BB962C8B-B14F-4D97-AF65-F5344CB8AC3E}">
        <p14:creationId xmlns:p14="http://schemas.microsoft.com/office/powerpoint/2010/main" val="38000694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3E0AF7C-AC89-41CC-BCE0-02AFCCDA2E3D}" type="slidenum">
              <a:rPr lang="en-US" smtClean="0"/>
              <a:pPr/>
              <a:t>4</a:t>
            </a:fld>
            <a:endParaRPr lang="en-US"/>
          </a:p>
        </p:txBody>
      </p:sp>
    </p:spTree>
    <p:extLst>
      <p:ext uri="{BB962C8B-B14F-4D97-AF65-F5344CB8AC3E}">
        <p14:creationId xmlns:p14="http://schemas.microsoft.com/office/powerpoint/2010/main" val="10069211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027EFA-29CC-A246-980C-45E8B3219095}" type="slidenum">
              <a:rPr lang="en-US" smtClean="0"/>
              <a:t>6</a:t>
            </a:fld>
            <a:endParaRPr lang="en-US"/>
          </a:p>
        </p:txBody>
      </p:sp>
    </p:spTree>
    <p:extLst>
      <p:ext uri="{BB962C8B-B14F-4D97-AF65-F5344CB8AC3E}">
        <p14:creationId xmlns:p14="http://schemas.microsoft.com/office/powerpoint/2010/main" val="11811910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G" dirty="0"/>
          </a:p>
        </p:txBody>
      </p:sp>
      <p:sp>
        <p:nvSpPr>
          <p:cNvPr id="4" name="Slide Number Placeholder 3"/>
          <p:cNvSpPr>
            <a:spLocks noGrp="1"/>
          </p:cNvSpPr>
          <p:nvPr>
            <p:ph type="sldNum" sz="quarter" idx="5"/>
          </p:nvPr>
        </p:nvSpPr>
        <p:spPr/>
        <p:txBody>
          <a:bodyPr/>
          <a:lstStyle/>
          <a:p>
            <a:fld id="{E3E0AF7C-AC89-41CC-BCE0-02AFCCDA2E3D}" type="slidenum">
              <a:rPr lang="en-US" smtClean="0"/>
              <a:pPr/>
              <a:t>19</a:t>
            </a:fld>
            <a:endParaRPr lang="en-US"/>
          </a:p>
        </p:txBody>
      </p:sp>
    </p:spTree>
    <p:extLst>
      <p:ext uri="{BB962C8B-B14F-4D97-AF65-F5344CB8AC3E}">
        <p14:creationId xmlns:p14="http://schemas.microsoft.com/office/powerpoint/2010/main" val="40327178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E61594-FB97-7B4B-99E8-4855F870B987}" type="slidenum">
              <a:rPr lang="en-US" smtClean="0"/>
              <a:t>20</a:t>
            </a:fld>
            <a:endParaRPr lang="en-US"/>
          </a:p>
        </p:txBody>
      </p:sp>
    </p:spTree>
    <p:extLst>
      <p:ext uri="{BB962C8B-B14F-4D97-AF65-F5344CB8AC3E}">
        <p14:creationId xmlns:p14="http://schemas.microsoft.com/office/powerpoint/2010/main" val="39489968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D8D4FC9-11B9-48B3-A885-E41652C318A3}" type="datetimeFigureOut">
              <a:rPr lang="en-GB" smtClean="0"/>
              <a:pPr/>
              <a:t>02/11/2023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6B2650-78F6-4F90-96A6-05CCAEDE9BFF}" type="slidenum">
              <a:rPr lang="en-GB" smtClean="0"/>
              <a:pPr/>
              <a:t>‹#›</a:t>
            </a:fld>
            <a:endParaRPr lang="en-GB"/>
          </a:p>
        </p:txBody>
      </p:sp>
    </p:spTree>
    <p:extLst>
      <p:ext uri="{BB962C8B-B14F-4D97-AF65-F5344CB8AC3E}">
        <p14:creationId xmlns:p14="http://schemas.microsoft.com/office/powerpoint/2010/main" val="1564575717"/>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D8D4FC9-11B9-48B3-A885-E41652C318A3}" type="datetimeFigureOut">
              <a:rPr lang="en-GB" smtClean="0"/>
              <a:pPr/>
              <a:t>02/11/2023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6B2650-78F6-4F90-96A6-05CCAEDE9BFF}" type="slidenum">
              <a:rPr lang="en-GB" smtClean="0"/>
              <a:pPr/>
              <a:t>‹#›</a:t>
            </a:fld>
            <a:endParaRPr lang="en-GB"/>
          </a:p>
        </p:txBody>
      </p:sp>
    </p:spTree>
    <p:extLst>
      <p:ext uri="{BB962C8B-B14F-4D97-AF65-F5344CB8AC3E}">
        <p14:creationId xmlns:p14="http://schemas.microsoft.com/office/powerpoint/2010/main" val="614773792"/>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D8D4FC9-11B9-48B3-A885-E41652C318A3}" type="datetimeFigureOut">
              <a:rPr lang="en-GB" smtClean="0"/>
              <a:pPr/>
              <a:t>02/11/2023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6B2650-78F6-4F90-96A6-05CCAEDE9BFF}" type="slidenum">
              <a:rPr lang="en-GB" smtClean="0"/>
              <a:pPr/>
              <a:t>‹#›</a:t>
            </a:fld>
            <a:endParaRPr lang="en-GB"/>
          </a:p>
        </p:txBody>
      </p:sp>
    </p:spTree>
    <p:extLst>
      <p:ext uri="{BB962C8B-B14F-4D97-AF65-F5344CB8AC3E}">
        <p14:creationId xmlns:p14="http://schemas.microsoft.com/office/powerpoint/2010/main" val="1965490176"/>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9_Title Slide">
    <p:spTree>
      <p:nvGrpSpPr>
        <p:cNvPr id="1" name=""/>
        <p:cNvGrpSpPr/>
        <p:nvPr/>
      </p:nvGrpSpPr>
      <p:grpSpPr>
        <a:xfrm>
          <a:off x="0" y="0"/>
          <a:ext cx="0" cy="0"/>
          <a:chOff x="0" y="0"/>
          <a:chExt cx="0" cy="0"/>
        </a:xfrm>
      </p:grpSpPr>
      <p:sp>
        <p:nvSpPr>
          <p:cNvPr id="7" name="Rectangle 6"/>
          <p:cNvSpPr/>
          <p:nvPr userDrawn="1"/>
        </p:nvSpPr>
        <p:spPr>
          <a:xfrm>
            <a:off x="-1" y="0"/>
            <a:ext cx="9144000" cy="68580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Picture Placeholder 2"/>
          <p:cNvSpPr>
            <a:spLocks noGrp="1"/>
          </p:cNvSpPr>
          <p:nvPr>
            <p:ph type="pic" sz="quarter" idx="11" hasCustomPrompt="1"/>
          </p:nvPr>
        </p:nvSpPr>
        <p:spPr>
          <a:xfrm>
            <a:off x="1" y="0"/>
            <a:ext cx="3412274" cy="6858000"/>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9" name="Title 8"/>
          <p:cNvSpPr>
            <a:spLocks noGrp="1"/>
          </p:cNvSpPr>
          <p:nvPr>
            <p:ph type="title"/>
          </p:nvPr>
        </p:nvSpPr>
        <p:spPr>
          <a:xfrm>
            <a:off x="946460" y="4791308"/>
            <a:ext cx="2465814" cy="1325563"/>
          </a:xfrm>
          <a:prstGeom prst="rect">
            <a:avLst/>
          </a:prstGeom>
        </p:spPr>
        <p:txBody>
          <a:bodyPr/>
          <a:lstStyle>
            <a:lvl1pPr>
              <a:lnSpc>
                <a:spcPct val="70000"/>
              </a:lnSpc>
              <a:defRPr sz="2700" b="1" i="0">
                <a:solidFill>
                  <a:srgbClr val="FFFFFF"/>
                </a:solidFill>
                <a:latin typeface="Roboto Thin" charset="0"/>
                <a:ea typeface="Roboto Thin" charset="0"/>
                <a:cs typeface="Roboto Thin" charset="0"/>
              </a:defRPr>
            </a:lvl1pPr>
          </a:lstStyle>
          <a:p>
            <a:r>
              <a:rPr lang="en-US"/>
              <a:t>Click to edit Master title style</a:t>
            </a:r>
          </a:p>
        </p:txBody>
      </p:sp>
    </p:spTree>
    <p:extLst>
      <p:ext uri="{BB962C8B-B14F-4D97-AF65-F5344CB8AC3E}">
        <p14:creationId xmlns:p14="http://schemas.microsoft.com/office/powerpoint/2010/main" val="15712532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Image Overlay">
    <p:bg>
      <p:bgPr>
        <a:solidFill>
          <a:srgbClr val="000000"/>
        </a:solidFill>
        <a:effectLst/>
      </p:bgPr>
    </p:bg>
    <p:spTree>
      <p:nvGrpSpPr>
        <p:cNvPr id="1" name=""/>
        <p:cNvGrpSpPr/>
        <p:nvPr/>
      </p:nvGrpSpPr>
      <p:grpSpPr>
        <a:xfrm>
          <a:off x="0" y="0"/>
          <a:ext cx="0" cy="0"/>
          <a:chOff x="0" y="0"/>
          <a:chExt cx="0" cy="0"/>
        </a:xfrm>
      </p:grpSpPr>
      <p:sp>
        <p:nvSpPr>
          <p:cNvPr id="520" name="Insert Picture Here 2018 Darker.png"/>
          <p:cNvSpPr>
            <a:spLocks noGrp="1"/>
          </p:cNvSpPr>
          <p:nvPr>
            <p:ph type="pic" idx="13"/>
          </p:nvPr>
        </p:nvSpPr>
        <p:spPr>
          <a:xfrm>
            <a:off x="0" y="-1996080"/>
            <a:ext cx="14466880" cy="10850160"/>
          </a:xfrm>
          <a:prstGeom prst="rect">
            <a:avLst/>
          </a:prstGeom>
        </p:spPr>
        <p:txBody>
          <a:bodyPr lIns="91439" tIns="45719" rIns="91439" bIns="45719">
            <a:noAutofit/>
          </a:bodyPr>
          <a:lstStyle/>
          <a:p>
            <a:endParaRPr/>
          </a:p>
        </p:txBody>
      </p:sp>
      <p:sp>
        <p:nvSpPr>
          <p:cNvPr id="521" name="Shape"/>
          <p:cNvSpPr>
            <a:spLocks noGrp="1"/>
          </p:cNvSpPr>
          <p:nvPr>
            <p:ph type="body" idx="14"/>
          </p:nvPr>
        </p:nvSpPr>
        <p:spPr>
          <a:xfrm>
            <a:off x="1" y="635000"/>
            <a:ext cx="6194078" cy="5588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14293" y="21600"/>
                </a:lnTo>
                <a:cubicBezTo>
                  <a:pt x="18328" y="21600"/>
                  <a:pt x="21600" y="16765"/>
                  <a:pt x="21600" y="10800"/>
                </a:cubicBezTo>
                <a:cubicBezTo>
                  <a:pt x="21600" y="4835"/>
                  <a:pt x="18328" y="0"/>
                  <a:pt x="14293" y="0"/>
                </a:cubicBezTo>
                <a:lnTo>
                  <a:pt x="0" y="0"/>
                </a:lnTo>
                <a:close/>
              </a:path>
            </a:pathLst>
          </a:custGeom>
          <a:gradFill>
            <a:gsLst>
              <a:gs pos="0">
                <a:srgbClr val="FFFFFF">
                  <a:alpha val="80000"/>
                </a:srgbClr>
              </a:gs>
              <a:gs pos="100000">
                <a:srgbClr val="929292">
                  <a:alpha val="80000"/>
                </a:srgbClr>
              </a:gs>
            </a:gsLst>
            <a:lin ang="5400000"/>
          </a:gradFill>
          <a:effectLst>
            <a:outerShdw blurRad="1270000" dist="635000" rotWithShape="0">
              <a:srgbClr val="000000">
                <a:alpha val="25000"/>
              </a:srgbClr>
            </a:outerShdw>
          </a:effectLst>
        </p:spPr>
        <p:txBody>
          <a:bodyPr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522" name="Rounded Rectangle"/>
          <p:cNvSpPr>
            <a:spLocks noGrp="1"/>
          </p:cNvSpPr>
          <p:nvPr>
            <p:ph type="body" sz="quarter" idx="15"/>
          </p:nvPr>
        </p:nvSpPr>
        <p:spPr>
          <a:xfrm>
            <a:off x="6045129" y="2794000"/>
            <a:ext cx="238126" cy="1270000"/>
          </a:xfrm>
          <a:prstGeom prst="roundRect">
            <a:avLst>
              <a:gd name="adj" fmla="val 50000"/>
            </a:avLst>
          </a:prstGeom>
          <a:solidFill>
            <a:srgbClr val="4BA7B9"/>
          </a:solidFill>
        </p:spPr>
        <p:txBody>
          <a:bodyPr lIns="0" tIns="0" rIns="0" bIns="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5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9009699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D8D4FC9-11B9-48B3-A885-E41652C318A3}" type="datetimeFigureOut">
              <a:rPr lang="en-GB" smtClean="0"/>
              <a:pPr/>
              <a:t>02/11/2023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6B2650-78F6-4F90-96A6-05CCAEDE9BFF}" type="slidenum">
              <a:rPr lang="en-GB" smtClean="0"/>
              <a:pPr/>
              <a:t>‹#›</a:t>
            </a:fld>
            <a:endParaRPr lang="en-GB"/>
          </a:p>
        </p:txBody>
      </p:sp>
    </p:spTree>
    <p:extLst>
      <p:ext uri="{BB962C8B-B14F-4D97-AF65-F5344CB8AC3E}">
        <p14:creationId xmlns:p14="http://schemas.microsoft.com/office/powerpoint/2010/main" val="2880310131"/>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D8D4FC9-11B9-48B3-A885-E41652C318A3}" type="datetimeFigureOut">
              <a:rPr lang="en-GB" smtClean="0"/>
              <a:pPr/>
              <a:t>02/11/2023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6B2650-78F6-4F90-96A6-05CCAEDE9BFF}" type="slidenum">
              <a:rPr lang="en-GB" smtClean="0"/>
              <a:pPr/>
              <a:t>‹#›</a:t>
            </a:fld>
            <a:endParaRPr lang="en-GB"/>
          </a:p>
        </p:txBody>
      </p:sp>
    </p:spTree>
    <p:extLst>
      <p:ext uri="{BB962C8B-B14F-4D97-AF65-F5344CB8AC3E}">
        <p14:creationId xmlns:p14="http://schemas.microsoft.com/office/powerpoint/2010/main" val="1109444569"/>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D8D4FC9-11B9-48B3-A885-E41652C318A3}" type="datetimeFigureOut">
              <a:rPr lang="en-GB" smtClean="0"/>
              <a:pPr/>
              <a:t>02/11/2023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E6B2650-78F6-4F90-96A6-05CCAEDE9BFF}" type="slidenum">
              <a:rPr lang="en-GB" smtClean="0"/>
              <a:pPr/>
              <a:t>‹#›</a:t>
            </a:fld>
            <a:endParaRPr lang="en-GB"/>
          </a:p>
        </p:txBody>
      </p:sp>
    </p:spTree>
    <p:extLst>
      <p:ext uri="{BB962C8B-B14F-4D97-AF65-F5344CB8AC3E}">
        <p14:creationId xmlns:p14="http://schemas.microsoft.com/office/powerpoint/2010/main" val="1148019701"/>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D8D4FC9-11B9-48B3-A885-E41652C318A3}" type="datetimeFigureOut">
              <a:rPr lang="en-GB" smtClean="0"/>
              <a:pPr/>
              <a:t>02/11/2023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E6B2650-78F6-4F90-96A6-05CCAEDE9BFF}" type="slidenum">
              <a:rPr lang="en-GB" smtClean="0"/>
              <a:pPr/>
              <a:t>‹#›</a:t>
            </a:fld>
            <a:endParaRPr lang="en-GB"/>
          </a:p>
        </p:txBody>
      </p:sp>
    </p:spTree>
    <p:extLst>
      <p:ext uri="{BB962C8B-B14F-4D97-AF65-F5344CB8AC3E}">
        <p14:creationId xmlns:p14="http://schemas.microsoft.com/office/powerpoint/2010/main" val="259159169"/>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8D4FC9-11B9-48B3-A885-E41652C318A3}" type="datetimeFigureOut">
              <a:rPr lang="en-GB" smtClean="0"/>
              <a:pPr/>
              <a:t>02/11/2023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E6B2650-78F6-4F90-96A6-05CCAEDE9BFF}" type="slidenum">
              <a:rPr lang="en-GB" smtClean="0"/>
              <a:pPr/>
              <a:t>‹#›</a:t>
            </a:fld>
            <a:endParaRPr lang="en-GB"/>
          </a:p>
        </p:txBody>
      </p:sp>
    </p:spTree>
    <p:extLst>
      <p:ext uri="{BB962C8B-B14F-4D97-AF65-F5344CB8AC3E}">
        <p14:creationId xmlns:p14="http://schemas.microsoft.com/office/powerpoint/2010/main" val="4211144445"/>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8D4FC9-11B9-48B3-A885-E41652C318A3}" type="datetimeFigureOut">
              <a:rPr lang="en-GB" smtClean="0"/>
              <a:pPr/>
              <a:t>02/11/2023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E6B2650-78F6-4F90-96A6-05CCAEDE9BFF}" type="slidenum">
              <a:rPr lang="en-GB" smtClean="0"/>
              <a:pPr/>
              <a:t>‹#›</a:t>
            </a:fld>
            <a:endParaRPr lang="en-GB"/>
          </a:p>
        </p:txBody>
      </p:sp>
    </p:spTree>
    <p:extLst>
      <p:ext uri="{BB962C8B-B14F-4D97-AF65-F5344CB8AC3E}">
        <p14:creationId xmlns:p14="http://schemas.microsoft.com/office/powerpoint/2010/main" val="3813123251"/>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D8D4FC9-11B9-48B3-A885-E41652C318A3}" type="datetimeFigureOut">
              <a:rPr lang="en-GB" smtClean="0"/>
              <a:pPr/>
              <a:t>02/11/2023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E6B2650-78F6-4F90-96A6-05CCAEDE9BFF}" type="slidenum">
              <a:rPr lang="en-GB" smtClean="0"/>
              <a:pPr/>
              <a:t>‹#›</a:t>
            </a:fld>
            <a:endParaRPr lang="en-GB"/>
          </a:p>
        </p:txBody>
      </p:sp>
    </p:spTree>
    <p:extLst>
      <p:ext uri="{BB962C8B-B14F-4D97-AF65-F5344CB8AC3E}">
        <p14:creationId xmlns:p14="http://schemas.microsoft.com/office/powerpoint/2010/main" val="2537103077"/>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D8D4FC9-11B9-48B3-A885-E41652C318A3}" type="datetimeFigureOut">
              <a:rPr lang="en-GB" smtClean="0"/>
              <a:pPr/>
              <a:t>02/11/2023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E6B2650-78F6-4F90-96A6-05CCAEDE9BFF}" type="slidenum">
              <a:rPr lang="en-GB" smtClean="0"/>
              <a:pPr/>
              <a:t>‹#›</a:t>
            </a:fld>
            <a:endParaRPr lang="en-GB"/>
          </a:p>
        </p:txBody>
      </p:sp>
    </p:spTree>
    <p:extLst>
      <p:ext uri="{BB962C8B-B14F-4D97-AF65-F5344CB8AC3E}">
        <p14:creationId xmlns:p14="http://schemas.microsoft.com/office/powerpoint/2010/main" val="2784260498"/>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8D4FC9-11B9-48B3-A885-E41652C318A3}" type="datetimeFigureOut">
              <a:rPr lang="en-GB" smtClean="0"/>
              <a:pPr/>
              <a:t>02/11/2023</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6B2650-78F6-4F90-96A6-05CCAEDE9BFF}" type="slidenum">
              <a:rPr lang="en-GB" smtClean="0"/>
              <a:pPr/>
              <a:t>‹#›</a:t>
            </a:fld>
            <a:endParaRPr lang="en-GB"/>
          </a:p>
        </p:txBody>
      </p:sp>
    </p:spTree>
    <p:extLst>
      <p:ext uri="{BB962C8B-B14F-4D97-AF65-F5344CB8AC3E}">
        <p14:creationId xmlns:p14="http://schemas.microsoft.com/office/powerpoint/2010/main" val="1072744082"/>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 id="2147483841" r:id="rId13"/>
  </p:sldLayoutIdLst>
  <p:transition spd="med">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3EC489A-8FE6-4377-E00C-765F4CE1927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4594" y="1052736"/>
            <a:ext cx="8894812" cy="4447406"/>
          </a:xfrm>
        </p:spPr>
      </p:pic>
    </p:spTree>
    <p:extLst>
      <p:ext uri="{BB962C8B-B14F-4D97-AF65-F5344CB8AC3E}">
        <p14:creationId xmlns:p14="http://schemas.microsoft.com/office/powerpoint/2010/main" val="4188222681"/>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DFFA2D8-349A-8502-63FF-9975128BEBC5}"/>
              </a:ext>
            </a:extLst>
          </p:cNvPr>
          <p:cNvSpPr/>
          <p:nvPr/>
        </p:nvSpPr>
        <p:spPr>
          <a:xfrm>
            <a:off x="682589" y="572569"/>
            <a:ext cx="2535395" cy="1642956"/>
          </a:xfrm>
          <a:prstGeom prst="rect">
            <a:avLst/>
          </a:prstGeom>
        </p:spPr>
        <p:txBody>
          <a:bodyPr vert="horz" lIns="91440" tIns="45720" rIns="91440" bIns="45720" rtlCol="0" anchor="b">
            <a:normAutofit/>
          </a:bodyPr>
          <a:lstStyle/>
          <a:p>
            <a:pPr defTabSz="914400">
              <a:lnSpc>
                <a:spcPct val="90000"/>
              </a:lnSpc>
              <a:spcBef>
                <a:spcPct val="0"/>
              </a:spcBef>
              <a:spcAft>
                <a:spcPts val="600"/>
              </a:spcAft>
              <a:defRPr/>
            </a:pPr>
            <a:r>
              <a:rPr lang="en-US" sz="2600" b="1" kern="1200" dirty="0">
                <a:solidFill>
                  <a:schemeClr val="accent4">
                    <a:lumMod val="50000"/>
                  </a:schemeClr>
                </a:solidFill>
                <a:latin typeface="+mj-lt"/>
                <a:ea typeface="+mj-ea"/>
                <a:cs typeface="+mj-cs"/>
              </a:rPr>
              <a:t>Geography of  Violent Conflicts in Africa                                                                                                             </a:t>
            </a:r>
          </a:p>
        </p:txBody>
      </p:sp>
      <p:pic>
        <p:nvPicPr>
          <p:cNvPr id="3" name="Picture 2">
            <a:extLst>
              <a:ext uri="{FF2B5EF4-FFF2-40B4-BE49-F238E27FC236}">
                <a16:creationId xmlns:a16="http://schemas.microsoft.com/office/drawing/2014/main" id="{86FA7D77-ECE8-8268-49B7-D31ACC9981D0}"/>
              </a:ext>
            </a:extLst>
          </p:cNvPr>
          <p:cNvPicPr>
            <a:picLocks noChangeAspect="1"/>
          </p:cNvPicPr>
          <p:nvPr/>
        </p:nvPicPr>
        <p:blipFill rotWithShape="1">
          <a:blip r:embed="rId2"/>
          <a:srcRect l="36613" t="24788" r="16925" b="9381"/>
          <a:stretch/>
        </p:blipFill>
        <p:spPr>
          <a:xfrm>
            <a:off x="1957105" y="2243750"/>
            <a:ext cx="3095261" cy="2957522"/>
          </a:xfrm>
          <a:prstGeom prst="rect">
            <a:avLst/>
          </a:prstGeom>
          <a:ln>
            <a:noFill/>
          </a:ln>
          <a:effectLst>
            <a:softEdge rad="112500"/>
          </a:effectLst>
        </p:spPr>
      </p:pic>
      <p:sp>
        <p:nvSpPr>
          <p:cNvPr id="7" name="TextBox 6">
            <a:extLst>
              <a:ext uri="{FF2B5EF4-FFF2-40B4-BE49-F238E27FC236}">
                <a16:creationId xmlns:a16="http://schemas.microsoft.com/office/drawing/2014/main" id="{6D211DCB-792C-01E0-0082-03CE0C941DEE}"/>
              </a:ext>
            </a:extLst>
          </p:cNvPr>
          <p:cNvSpPr txBox="1"/>
          <p:nvPr/>
        </p:nvSpPr>
        <p:spPr>
          <a:xfrm>
            <a:off x="5357185" y="2106954"/>
            <a:ext cx="3319271" cy="2978764"/>
          </a:xfrm>
          <a:prstGeom prst="rect">
            <a:avLst/>
          </a:prstGeom>
          <a:noFill/>
        </p:spPr>
        <p:txBody>
          <a:bodyPr wrap="square">
            <a:spAutoFit/>
          </a:bodyPr>
          <a:lstStyle/>
          <a:p>
            <a:pPr marL="154305" indent="-154305" algn="just" defTabSz="246888">
              <a:spcAft>
                <a:spcPts val="600"/>
              </a:spcAft>
              <a:buFont typeface="Wingdings" panose="05000000000000000000" pitchFamily="2" charset="2"/>
              <a:buChar char="q"/>
            </a:pPr>
            <a:r>
              <a:rPr lang="en-US" sz="1080" kern="1200" dirty="0">
                <a:solidFill>
                  <a:schemeClr val="tx1"/>
                </a:solidFill>
                <a:latin typeface="Gill Sans MT" panose="020B0502020104020203" pitchFamily="34" charset="0"/>
                <a:ea typeface="+mn-ea"/>
                <a:cs typeface="+mn-cs"/>
              </a:rPr>
              <a:t>Africa remains the region with the most state-based conflicts per year in 2022 (</a:t>
            </a:r>
            <a:r>
              <a:rPr lang="en-US" sz="972" b="1" kern="1200" dirty="0">
                <a:solidFill>
                  <a:schemeClr val="accent6">
                    <a:lumMod val="50000"/>
                  </a:schemeClr>
                </a:solidFill>
                <a:latin typeface="Gill Sans MT" panose="020B0502020104020203" pitchFamily="34" charset="0"/>
                <a:ea typeface="+mn-ea"/>
                <a:cs typeface="+mn-cs"/>
              </a:rPr>
              <a:t>26 cases</a:t>
            </a:r>
            <a:r>
              <a:rPr lang="en-US" sz="1080" kern="1200" dirty="0">
                <a:solidFill>
                  <a:schemeClr val="tx1"/>
                </a:solidFill>
                <a:latin typeface="Gill Sans MT" panose="020B0502020104020203" pitchFamily="34" charset="0"/>
                <a:ea typeface="+mn-ea"/>
                <a:cs typeface="+mn-cs"/>
              </a:rPr>
              <a:t>).</a:t>
            </a:r>
          </a:p>
          <a:p>
            <a:pPr algn="just" defTabSz="246888">
              <a:spcAft>
                <a:spcPts val="600"/>
              </a:spcAft>
            </a:pPr>
            <a:endParaRPr lang="en-US" sz="594" kern="1200" dirty="0">
              <a:solidFill>
                <a:schemeClr val="tx1"/>
              </a:solidFill>
              <a:latin typeface="Gill Sans MT" panose="020B0502020104020203" pitchFamily="34" charset="0"/>
              <a:ea typeface="+mn-ea"/>
              <a:cs typeface="+mn-cs"/>
            </a:endParaRPr>
          </a:p>
          <a:p>
            <a:pPr marL="154305" indent="-154305" algn="just" defTabSz="246888">
              <a:spcAft>
                <a:spcPts val="600"/>
              </a:spcAft>
              <a:buFont typeface="Wingdings" panose="05000000000000000000" pitchFamily="2" charset="2"/>
              <a:buChar char="q"/>
            </a:pPr>
            <a:r>
              <a:rPr lang="en-US" sz="1080" kern="1200" dirty="0">
                <a:solidFill>
                  <a:schemeClr val="tx1"/>
                </a:solidFill>
                <a:latin typeface="Gill Sans MT" panose="020B0502020104020203" pitchFamily="34" charset="0"/>
                <a:ea typeface="+mn-ea"/>
                <a:cs typeface="+mn-cs"/>
              </a:rPr>
              <a:t>Compared to ten years ago, the number of conflicts in Africa has nearly doubled, from 15 in 2013 to 26 in 2022</a:t>
            </a:r>
          </a:p>
          <a:p>
            <a:pPr marL="154305" indent="-154305" algn="just" defTabSz="246888">
              <a:spcAft>
                <a:spcPts val="600"/>
              </a:spcAft>
              <a:buFont typeface="Wingdings" panose="05000000000000000000" pitchFamily="2" charset="2"/>
              <a:buChar char="q"/>
            </a:pPr>
            <a:endParaRPr lang="en-US" sz="567" kern="1200" dirty="0">
              <a:solidFill>
                <a:schemeClr val="tx1"/>
              </a:solidFill>
              <a:latin typeface="Gill Sans MT" panose="020B0502020104020203" pitchFamily="34" charset="0"/>
              <a:ea typeface="+mn-ea"/>
              <a:cs typeface="+mn-cs"/>
            </a:endParaRPr>
          </a:p>
          <a:p>
            <a:pPr marL="154305" indent="-154305" algn="just" defTabSz="246888">
              <a:spcAft>
                <a:spcPts val="600"/>
              </a:spcAft>
              <a:buFont typeface="Wingdings" panose="05000000000000000000" pitchFamily="2" charset="2"/>
              <a:buChar char="q"/>
            </a:pPr>
            <a:r>
              <a:rPr lang="en-US" sz="1080" kern="1200" dirty="0" err="1">
                <a:solidFill>
                  <a:schemeClr val="tx1"/>
                </a:solidFill>
                <a:latin typeface="Gill Sans MT" panose="020B0502020104020203" pitchFamily="34" charset="0"/>
                <a:ea typeface="+mn-ea"/>
                <a:cs typeface="+mn-cs"/>
              </a:rPr>
              <a:t>Internationalisation</a:t>
            </a:r>
            <a:r>
              <a:rPr lang="en-US" sz="1080" kern="1200" dirty="0">
                <a:solidFill>
                  <a:schemeClr val="tx1"/>
                </a:solidFill>
                <a:latin typeface="Gill Sans MT" panose="020B0502020104020203" pitchFamily="34" charset="0"/>
                <a:ea typeface="+mn-ea"/>
                <a:cs typeface="+mn-cs"/>
              </a:rPr>
              <a:t> of internal armed conflicts/geopolitical competition</a:t>
            </a:r>
          </a:p>
          <a:p>
            <a:pPr algn="just" defTabSz="246888">
              <a:spcAft>
                <a:spcPts val="600"/>
              </a:spcAft>
            </a:pPr>
            <a:endParaRPr lang="en-US" sz="594" kern="1200" dirty="0">
              <a:solidFill>
                <a:schemeClr val="tx1"/>
              </a:solidFill>
              <a:latin typeface="Gill Sans MT" panose="020B0502020104020203" pitchFamily="34" charset="0"/>
              <a:ea typeface="+mn-ea"/>
              <a:cs typeface="+mn-cs"/>
            </a:endParaRPr>
          </a:p>
          <a:p>
            <a:pPr marL="154305" indent="-154305" algn="just" defTabSz="246888">
              <a:spcAft>
                <a:spcPts val="600"/>
              </a:spcAft>
              <a:buFont typeface="Wingdings" panose="05000000000000000000" pitchFamily="2" charset="2"/>
              <a:buChar char="q"/>
            </a:pPr>
            <a:r>
              <a:rPr lang="en-US" sz="1080" kern="1200" dirty="0">
                <a:solidFill>
                  <a:schemeClr val="tx1"/>
                </a:solidFill>
                <a:latin typeface="Gill Sans MT" panose="020B0502020104020203" pitchFamily="34" charset="0"/>
                <a:ea typeface="+mn-ea"/>
                <a:cs typeface="+mn-cs"/>
              </a:rPr>
              <a:t>Continued resource pillage of resources – </a:t>
            </a:r>
            <a:r>
              <a:rPr lang="en-US" sz="1080" kern="1200" dirty="0">
                <a:solidFill>
                  <a:srgbClr val="C00000"/>
                </a:solidFill>
                <a:latin typeface="Gill Sans MT" panose="020B0502020104020203" pitchFamily="34" charset="0"/>
                <a:ea typeface="+mn-ea"/>
                <a:cs typeface="+mn-cs"/>
              </a:rPr>
              <a:t>foreign states </a:t>
            </a:r>
            <a:r>
              <a:rPr lang="en-US" sz="1080" kern="1200" dirty="0">
                <a:solidFill>
                  <a:schemeClr val="tx1"/>
                </a:solidFill>
                <a:latin typeface="Gill Sans MT" panose="020B0502020104020203" pitchFamily="34" charset="0"/>
                <a:ea typeface="+mn-ea"/>
                <a:cs typeface="+mn-cs"/>
              </a:rPr>
              <a:t>and </a:t>
            </a:r>
            <a:r>
              <a:rPr lang="en-US" sz="1080" kern="1200" dirty="0">
                <a:solidFill>
                  <a:schemeClr val="accent4">
                    <a:lumMod val="75000"/>
                  </a:schemeClr>
                </a:solidFill>
                <a:latin typeface="Gill Sans MT" panose="020B0502020104020203" pitchFamily="34" charset="0"/>
                <a:ea typeface="+mn-ea"/>
                <a:cs typeface="+mn-cs"/>
              </a:rPr>
              <a:t>actors</a:t>
            </a:r>
            <a:r>
              <a:rPr lang="en-US" sz="1080" kern="1200" dirty="0">
                <a:solidFill>
                  <a:schemeClr val="tx1"/>
                </a:solidFill>
                <a:latin typeface="Gill Sans MT" panose="020B0502020104020203" pitchFamily="34" charset="0"/>
                <a:ea typeface="+mn-ea"/>
                <a:cs typeface="+mn-cs"/>
              </a:rPr>
              <a:t> as organized criminal syndicate</a:t>
            </a:r>
          </a:p>
          <a:p>
            <a:pPr marL="154305" indent="-154305" algn="just" defTabSz="246888">
              <a:spcAft>
                <a:spcPts val="600"/>
              </a:spcAft>
              <a:buFont typeface="Wingdings" panose="05000000000000000000" pitchFamily="2" charset="2"/>
              <a:buChar char="q"/>
            </a:pPr>
            <a:endParaRPr lang="en-US" sz="567" kern="1200" dirty="0">
              <a:solidFill>
                <a:schemeClr val="tx1"/>
              </a:solidFill>
              <a:latin typeface="Gill Sans MT" panose="020B0502020104020203" pitchFamily="34" charset="0"/>
              <a:ea typeface="+mn-ea"/>
              <a:cs typeface="+mn-cs"/>
            </a:endParaRPr>
          </a:p>
          <a:p>
            <a:pPr algn="just" defTabSz="246888">
              <a:spcAft>
                <a:spcPts val="600"/>
              </a:spcAft>
            </a:pPr>
            <a:endParaRPr lang="en-US" sz="324" kern="1200" dirty="0">
              <a:solidFill>
                <a:schemeClr val="tx1"/>
              </a:solidFill>
              <a:latin typeface="Gill Sans MT" panose="020B0502020104020203" pitchFamily="34" charset="0"/>
              <a:ea typeface="+mn-ea"/>
              <a:cs typeface="+mn-cs"/>
            </a:endParaRPr>
          </a:p>
          <a:p>
            <a:pPr marL="154305" indent="-154305" algn="just" defTabSz="246888">
              <a:spcAft>
                <a:spcPts val="600"/>
              </a:spcAft>
              <a:buFont typeface="Wingdings" panose="05000000000000000000" pitchFamily="2" charset="2"/>
              <a:buChar char="q"/>
            </a:pPr>
            <a:r>
              <a:rPr lang="en-US" sz="1080" kern="1200" dirty="0">
                <a:solidFill>
                  <a:schemeClr val="tx1"/>
                </a:solidFill>
                <a:latin typeface="Gill Sans MT" panose="020B0502020104020203" pitchFamily="34" charset="0"/>
                <a:ea typeface="+mn-ea"/>
                <a:cs typeface="+mn-cs"/>
              </a:rPr>
              <a:t>Expanding and escalating violence by non-state actors </a:t>
            </a:r>
            <a:r>
              <a:rPr lang="en-US" sz="810" kern="1200" dirty="0">
                <a:solidFill>
                  <a:schemeClr val="tx1"/>
                </a:solidFill>
                <a:latin typeface="Gill Sans MT" panose="020B0502020104020203" pitchFamily="34" charset="0"/>
                <a:ea typeface="+mn-ea"/>
                <a:cs typeface="+mn-cs"/>
              </a:rPr>
              <a:t>(</a:t>
            </a:r>
            <a:r>
              <a:rPr lang="en-US" sz="810" kern="1200" dirty="0">
                <a:solidFill>
                  <a:srgbClr val="0000CC"/>
                </a:solidFill>
                <a:latin typeface="Gill Sans MT" panose="020B0502020104020203" pitchFamily="34" charset="0"/>
                <a:ea typeface="+mn-ea"/>
                <a:cs typeface="+mn-cs"/>
              </a:rPr>
              <a:t>violent extremism </a:t>
            </a:r>
            <a:r>
              <a:rPr lang="en-US" sz="810" kern="1200" dirty="0">
                <a:solidFill>
                  <a:schemeClr val="tx1"/>
                </a:solidFill>
                <a:latin typeface="Gill Sans MT" panose="020B0502020104020203" pitchFamily="34" charset="0"/>
                <a:ea typeface="+mn-ea"/>
                <a:cs typeface="+mn-cs"/>
              </a:rPr>
              <a:t>&amp; </a:t>
            </a:r>
            <a:r>
              <a:rPr lang="en-US" sz="810" kern="1200" dirty="0">
                <a:solidFill>
                  <a:srgbClr val="FF0000"/>
                </a:solidFill>
                <a:latin typeface="Gill Sans MT" panose="020B0502020104020203" pitchFamily="34" charset="0"/>
                <a:ea typeface="+mn-ea"/>
                <a:cs typeface="+mn-cs"/>
              </a:rPr>
              <a:t>terrorist groups</a:t>
            </a:r>
            <a:r>
              <a:rPr lang="en-US" sz="810" kern="1200" dirty="0">
                <a:solidFill>
                  <a:schemeClr val="tx1"/>
                </a:solidFill>
                <a:latin typeface="Gill Sans MT" panose="020B0502020104020203" pitchFamily="34" charset="0"/>
                <a:ea typeface="+mn-ea"/>
                <a:cs typeface="+mn-cs"/>
              </a:rPr>
              <a:t>)</a:t>
            </a:r>
            <a:endParaRPr lang="en-US" sz="1500" dirty="0">
              <a:latin typeface="Gill Sans MT" panose="020B0502020104020203" pitchFamily="34" charset="0"/>
            </a:endParaRPr>
          </a:p>
        </p:txBody>
      </p:sp>
      <p:sp>
        <p:nvSpPr>
          <p:cNvPr id="9" name="TextBox 8">
            <a:extLst>
              <a:ext uri="{FF2B5EF4-FFF2-40B4-BE49-F238E27FC236}">
                <a16:creationId xmlns:a16="http://schemas.microsoft.com/office/drawing/2014/main" id="{0F1A29B2-71E1-3B40-F1C9-C94BA2EAC887}"/>
              </a:ext>
            </a:extLst>
          </p:cNvPr>
          <p:cNvSpPr txBox="1"/>
          <p:nvPr/>
        </p:nvSpPr>
        <p:spPr>
          <a:xfrm>
            <a:off x="5374054" y="1848422"/>
            <a:ext cx="1321026" cy="258532"/>
          </a:xfrm>
          <a:prstGeom prst="rect">
            <a:avLst/>
          </a:prstGeom>
          <a:noFill/>
        </p:spPr>
        <p:txBody>
          <a:bodyPr wrap="square" rtlCol="0">
            <a:spAutoFit/>
          </a:bodyPr>
          <a:lstStyle/>
          <a:p>
            <a:pPr algn="ctr" defTabSz="246888">
              <a:spcAft>
                <a:spcPts val="600"/>
              </a:spcAft>
            </a:pPr>
            <a:r>
              <a:rPr lang="en-US" sz="1080" b="1" i="1" u="sng" kern="1200" dirty="0">
                <a:solidFill>
                  <a:schemeClr val="tx1"/>
                </a:solidFill>
                <a:latin typeface="Gill Sans MT" panose="020B0502020104020203" pitchFamily="34" charset="0"/>
                <a:ea typeface="+mn-ea"/>
                <a:cs typeface="+mn-cs"/>
              </a:rPr>
              <a:t>Concerning Trends</a:t>
            </a:r>
            <a:endParaRPr lang="en-US" sz="2000" b="1" i="1" u="sng" dirty="0">
              <a:latin typeface="Gill Sans MT" panose="020B0502020104020203" pitchFamily="34" charset="0"/>
            </a:endParaRPr>
          </a:p>
        </p:txBody>
      </p:sp>
      <p:sp>
        <p:nvSpPr>
          <p:cNvPr id="11" name="TextBox 10">
            <a:extLst>
              <a:ext uri="{FF2B5EF4-FFF2-40B4-BE49-F238E27FC236}">
                <a16:creationId xmlns:a16="http://schemas.microsoft.com/office/drawing/2014/main" id="{F12AE705-9A50-B23D-5BD9-7D170445DDAE}"/>
              </a:ext>
            </a:extLst>
          </p:cNvPr>
          <p:cNvSpPr txBox="1"/>
          <p:nvPr/>
        </p:nvSpPr>
        <p:spPr>
          <a:xfrm>
            <a:off x="2195736" y="2106954"/>
            <a:ext cx="2967996" cy="241926"/>
          </a:xfrm>
          <a:prstGeom prst="rect">
            <a:avLst/>
          </a:prstGeom>
          <a:noFill/>
        </p:spPr>
        <p:txBody>
          <a:bodyPr wrap="square">
            <a:spAutoFit/>
          </a:bodyPr>
          <a:lstStyle/>
          <a:p>
            <a:pPr defTabSz="246888">
              <a:spcAft>
                <a:spcPts val="600"/>
              </a:spcAft>
            </a:pPr>
            <a:r>
              <a:rPr lang="en-US" sz="972" i="1" u="sng" kern="1200" dirty="0">
                <a:solidFill>
                  <a:schemeClr val="tx1"/>
                </a:solidFill>
                <a:latin typeface="+mn-lt"/>
                <a:ea typeface="+mn-ea"/>
                <a:cs typeface="+mn-cs"/>
              </a:rPr>
              <a:t>Armed Conflict Survey of Africa, focus on SSA 2022</a:t>
            </a:r>
            <a:endParaRPr lang="en-GB" i="1" u="sng" dirty="0"/>
          </a:p>
        </p:txBody>
      </p:sp>
      <p:sp>
        <p:nvSpPr>
          <p:cNvPr id="13" name="TextBox 12">
            <a:extLst>
              <a:ext uri="{FF2B5EF4-FFF2-40B4-BE49-F238E27FC236}">
                <a16:creationId xmlns:a16="http://schemas.microsoft.com/office/drawing/2014/main" id="{5525F6A3-FB3B-4E48-78C2-E17703696425}"/>
              </a:ext>
            </a:extLst>
          </p:cNvPr>
          <p:cNvSpPr txBox="1"/>
          <p:nvPr/>
        </p:nvSpPr>
        <p:spPr>
          <a:xfrm>
            <a:off x="2391632" y="5158446"/>
            <a:ext cx="1971681" cy="324961"/>
          </a:xfrm>
          <a:prstGeom prst="rect">
            <a:avLst/>
          </a:prstGeom>
          <a:noFill/>
        </p:spPr>
        <p:txBody>
          <a:bodyPr wrap="square">
            <a:spAutoFit/>
          </a:bodyPr>
          <a:lstStyle/>
          <a:p>
            <a:pPr defTabSz="246888">
              <a:spcAft>
                <a:spcPts val="600"/>
              </a:spcAft>
            </a:pPr>
            <a:r>
              <a:rPr lang="en-GB" sz="756" i="1" kern="1200" dirty="0">
                <a:solidFill>
                  <a:schemeClr val="tx1"/>
                </a:solidFill>
                <a:latin typeface="Gill Sans MT" panose="020B0502020104020203" pitchFamily="34" charset="0"/>
                <a:ea typeface="+mn-ea"/>
                <a:cs typeface="Times New Roman" panose="02020603050405020304" pitchFamily="18" charset="0"/>
              </a:rPr>
              <a:t>International Institute for Strategic Studies (</a:t>
            </a:r>
            <a:r>
              <a:rPr lang="en-NG" sz="756" i="1" kern="1200" dirty="0">
                <a:solidFill>
                  <a:schemeClr val="tx1"/>
                </a:solidFill>
                <a:latin typeface="Gill Sans MT" panose="020B0502020104020203" pitchFamily="34" charset="0"/>
                <a:ea typeface="+mn-ea"/>
                <a:cs typeface="Times New Roman" panose="02020603050405020304" pitchFamily="18" charset="0"/>
              </a:rPr>
              <a:t>2022</a:t>
            </a:r>
            <a:r>
              <a:rPr lang="en-GB" sz="756" i="1" kern="1200" dirty="0">
                <a:solidFill>
                  <a:schemeClr val="tx1"/>
                </a:solidFill>
                <a:latin typeface="Gill Sans MT" panose="020B0502020104020203" pitchFamily="34" charset="0"/>
                <a:ea typeface="+mn-ea"/>
                <a:cs typeface="Times New Roman" panose="02020603050405020304" pitchFamily="18" charset="0"/>
              </a:rPr>
              <a:t>)</a:t>
            </a:r>
            <a:endParaRPr lang="en-GB" sz="1400" dirty="0"/>
          </a:p>
        </p:txBody>
      </p:sp>
    </p:spTree>
    <p:extLst>
      <p:ext uri="{BB962C8B-B14F-4D97-AF65-F5344CB8AC3E}">
        <p14:creationId xmlns:p14="http://schemas.microsoft.com/office/powerpoint/2010/main" val="4063175150"/>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777CA2B-01C4-3D3F-4E53-71E04665AD63}"/>
              </a:ext>
            </a:extLst>
          </p:cNvPr>
          <p:cNvPicPr>
            <a:picLocks noChangeAspect="1"/>
          </p:cNvPicPr>
          <p:nvPr/>
        </p:nvPicPr>
        <p:blipFill>
          <a:blip r:embed="rId2"/>
          <a:stretch>
            <a:fillRect/>
          </a:stretch>
        </p:blipFill>
        <p:spPr>
          <a:xfrm>
            <a:off x="763070" y="1462970"/>
            <a:ext cx="7211480" cy="3372960"/>
          </a:xfrm>
          <a:prstGeom prst="rect">
            <a:avLst/>
          </a:prstGeom>
        </p:spPr>
      </p:pic>
      <p:sp>
        <p:nvSpPr>
          <p:cNvPr id="4" name="Rectangle 3">
            <a:extLst>
              <a:ext uri="{FF2B5EF4-FFF2-40B4-BE49-F238E27FC236}">
                <a16:creationId xmlns:a16="http://schemas.microsoft.com/office/drawing/2014/main" id="{0DFFA2D8-349A-8502-63FF-9975128BEBC5}"/>
              </a:ext>
            </a:extLst>
          </p:cNvPr>
          <p:cNvSpPr/>
          <p:nvPr/>
        </p:nvSpPr>
        <p:spPr>
          <a:xfrm>
            <a:off x="53716" y="207907"/>
            <a:ext cx="8838764" cy="646331"/>
          </a:xfrm>
          <a:prstGeom prst="rect">
            <a:avLst/>
          </a:prstGeom>
        </p:spPr>
        <p:txBody>
          <a:bodyPr wrap="square">
            <a:spAutoFit/>
          </a:bodyPr>
          <a:lstStyle/>
          <a:p>
            <a:pPr algn="ctr">
              <a:defRPr/>
            </a:pPr>
            <a:r>
              <a:rPr lang="en-US" sz="3600" b="1" dirty="0">
                <a:solidFill>
                  <a:schemeClr val="accent4">
                    <a:lumMod val="75000"/>
                  </a:schemeClr>
                </a:solidFill>
                <a:latin typeface="Gill Sans MT" panose="020B0502020104020203" pitchFamily="34" charset="0"/>
              </a:rPr>
              <a:t>Geography of  Violent Conflicts in Africa</a:t>
            </a:r>
            <a:r>
              <a:rPr lang="en-US" b="1" dirty="0">
                <a:solidFill>
                  <a:schemeClr val="accent4">
                    <a:lumMod val="75000"/>
                  </a:schemeClr>
                </a:solidFill>
                <a:latin typeface="Gill Sans MT" panose="020B0502020104020203" pitchFamily="34" charset="0"/>
              </a:rPr>
              <a:t>                                                                                                             </a:t>
            </a:r>
            <a:endParaRPr lang="en-US" sz="2400" b="1" dirty="0">
              <a:solidFill>
                <a:schemeClr val="accent4">
                  <a:lumMod val="75000"/>
                </a:schemeClr>
              </a:solidFill>
              <a:latin typeface="Gill Sans MT" panose="020B0502020104020203" pitchFamily="34" charset="0"/>
            </a:endParaRPr>
          </a:p>
        </p:txBody>
      </p:sp>
      <p:sp>
        <p:nvSpPr>
          <p:cNvPr id="7" name="TextBox 6">
            <a:extLst>
              <a:ext uri="{FF2B5EF4-FFF2-40B4-BE49-F238E27FC236}">
                <a16:creationId xmlns:a16="http://schemas.microsoft.com/office/drawing/2014/main" id="{6D211DCB-792C-01E0-0082-03CE0C941DEE}"/>
              </a:ext>
            </a:extLst>
          </p:cNvPr>
          <p:cNvSpPr txBox="1"/>
          <p:nvPr/>
        </p:nvSpPr>
        <p:spPr>
          <a:xfrm>
            <a:off x="668037" y="5261138"/>
            <a:ext cx="8390700" cy="1246495"/>
          </a:xfrm>
          <a:prstGeom prst="rect">
            <a:avLst/>
          </a:prstGeom>
          <a:noFill/>
        </p:spPr>
        <p:txBody>
          <a:bodyPr wrap="square">
            <a:spAutoFit/>
          </a:bodyPr>
          <a:lstStyle/>
          <a:p>
            <a:pPr marL="285750" indent="-285750" algn="just">
              <a:buFont typeface="Wingdings" panose="05000000000000000000" pitchFamily="2" charset="2"/>
              <a:buChar char="q"/>
            </a:pPr>
            <a:r>
              <a:rPr lang="en-US" sz="1600" dirty="0">
                <a:latin typeface="Gill Sans MT" panose="020B0502020104020203" pitchFamily="34" charset="0"/>
              </a:rPr>
              <a:t>During the reporting period,  there was explosive rise in the number of non-state armed conflicts in sub-Saharan Africa (SSA)</a:t>
            </a:r>
          </a:p>
          <a:p>
            <a:pPr marL="285750" indent="-285750" algn="just">
              <a:buFont typeface="Wingdings" panose="05000000000000000000" pitchFamily="2" charset="2"/>
              <a:buChar char="q"/>
            </a:pPr>
            <a:endParaRPr lang="en-US" sz="1100" dirty="0">
              <a:latin typeface="Gill Sans MT" panose="020B0502020104020203" pitchFamily="34" charset="0"/>
            </a:endParaRPr>
          </a:p>
          <a:p>
            <a:pPr marL="285750" indent="-285750" algn="just">
              <a:buFont typeface="Wingdings" panose="05000000000000000000" pitchFamily="2" charset="2"/>
              <a:buChar char="q"/>
            </a:pPr>
            <a:r>
              <a:rPr lang="en-US" sz="1600" dirty="0">
                <a:latin typeface="Gill Sans MT" panose="020B0502020104020203" pitchFamily="34" charset="0"/>
              </a:rPr>
              <a:t>In SSA, Mali recorded the largest deterioration with conflict-related deaths increasing by 154%, while violence against civilians rose by 570% (</a:t>
            </a:r>
            <a:r>
              <a:rPr lang="en-US" sz="1600" dirty="0">
                <a:solidFill>
                  <a:srgbClr val="0000CC"/>
                </a:solidFill>
                <a:latin typeface="Gill Sans MT" panose="020B0502020104020203" pitchFamily="34" charset="0"/>
              </a:rPr>
              <a:t>2023 Global Peace Index report</a:t>
            </a:r>
            <a:r>
              <a:rPr lang="en-US" sz="1600" dirty="0">
                <a:latin typeface="Gill Sans MT" panose="020B0502020104020203" pitchFamily="34" charset="0"/>
              </a:rPr>
              <a:t>)</a:t>
            </a:r>
            <a:endParaRPr lang="en-US" sz="1400" dirty="0">
              <a:latin typeface="Gill Sans MT" panose="020B0502020104020203" pitchFamily="34" charset="0"/>
            </a:endParaRPr>
          </a:p>
        </p:txBody>
      </p:sp>
      <p:sp>
        <p:nvSpPr>
          <p:cNvPr id="11" name="TextBox 10">
            <a:extLst>
              <a:ext uri="{FF2B5EF4-FFF2-40B4-BE49-F238E27FC236}">
                <a16:creationId xmlns:a16="http://schemas.microsoft.com/office/drawing/2014/main" id="{F12AE705-9A50-B23D-5BD9-7D170445DDAE}"/>
              </a:ext>
            </a:extLst>
          </p:cNvPr>
          <p:cNvSpPr txBox="1"/>
          <p:nvPr/>
        </p:nvSpPr>
        <p:spPr>
          <a:xfrm>
            <a:off x="670734" y="958549"/>
            <a:ext cx="7802532" cy="400110"/>
          </a:xfrm>
          <a:prstGeom prst="rect">
            <a:avLst/>
          </a:prstGeom>
          <a:noFill/>
        </p:spPr>
        <p:txBody>
          <a:bodyPr wrap="square">
            <a:spAutoFit/>
          </a:bodyPr>
          <a:lstStyle/>
          <a:p>
            <a:r>
              <a:rPr lang="en-US" sz="2000" i="1" u="sng" dirty="0"/>
              <a:t>Nature and Trend of Violent Conflict in Sub-Saharan  Africa, 1991-2022</a:t>
            </a:r>
            <a:endParaRPr lang="en-GB" sz="2000" i="1" u="sng" dirty="0"/>
          </a:p>
        </p:txBody>
      </p:sp>
      <p:sp>
        <p:nvSpPr>
          <p:cNvPr id="13" name="TextBox 12">
            <a:extLst>
              <a:ext uri="{FF2B5EF4-FFF2-40B4-BE49-F238E27FC236}">
                <a16:creationId xmlns:a16="http://schemas.microsoft.com/office/drawing/2014/main" id="{5525F6A3-FB3B-4E48-78C2-E17703696425}"/>
              </a:ext>
            </a:extLst>
          </p:cNvPr>
          <p:cNvSpPr txBox="1"/>
          <p:nvPr/>
        </p:nvSpPr>
        <p:spPr>
          <a:xfrm>
            <a:off x="668037" y="4934219"/>
            <a:ext cx="3600399" cy="276999"/>
          </a:xfrm>
          <a:prstGeom prst="rect">
            <a:avLst/>
          </a:prstGeom>
          <a:noFill/>
        </p:spPr>
        <p:txBody>
          <a:bodyPr wrap="square">
            <a:spAutoFit/>
          </a:bodyPr>
          <a:lstStyle/>
          <a:p>
            <a:r>
              <a:rPr lang="en-GB" sz="1200" i="1" dirty="0">
                <a:solidFill>
                  <a:srgbClr val="0000CC"/>
                </a:solidFill>
                <a:latin typeface="Gill Sans MT" panose="020B0502020104020203" pitchFamily="34" charset="0"/>
                <a:ea typeface="Times New Roman" panose="02020603050405020304" pitchFamily="18" charset="0"/>
                <a:cs typeface="Times New Roman" panose="02020603050405020304" pitchFamily="18" charset="0"/>
              </a:rPr>
              <a:t>International Institute for Strategic Studies (</a:t>
            </a:r>
            <a:r>
              <a:rPr lang="en-NG" sz="1200" i="1" dirty="0">
                <a:solidFill>
                  <a:srgbClr val="0000CC"/>
                </a:solidFill>
                <a:effectLst/>
                <a:latin typeface="Gill Sans MT" panose="020B0502020104020203" pitchFamily="34" charset="0"/>
                <a:ea typeface="Times New Roman" panose="02020603050405020304" pitchFamily="18" charset="0"/>
                <a:cs typeface="Times New Roman" panose="02020603050405020304" pitchFamily="18" charset="0"/>
              </a:rPr>
              <a:t>2022</a:t>
            </a:r>
            <a:r>
              <a:rPr lang="en-GB" sz="1200" i="1" dirty="0">
                <a:solidFill>
                  <a:srgbClr val="0000CC"/>
                </a:solidFill>
                <a:effectLst/>
                <a:latin typeface="Gill Sans MT" panose="020B0502020104020203" pitchFamily="34" charset="0"/>
                <a:ea typeface="Times New Roman" panose="02020603050405020304" pitchFamily="18" charset="0"/>
                <a:cs typeface="Times New Roman" panose="02020603050405020304" pitchFamily="18" charset="0"/>
              </a:rPr>
              <a:t>)</a:t>
            </a:r>
            <a:endParaRPr lang="en-GB" sz="1200" dirty="0">
              <a:solidFill>
                <a:srgbClr val="0000CC"/>
              </a:solidFill>
            </a:endParaRPr>
          </a:p>
        </p:txBody>
      </p:sp>
    </p:spTree>
    <p:extLst>
      <p:ext uri="{BB962C8B-B14F-4D97-AF65-F5344CB8AC3E}">
        <p14:creationId xmlns:p14="http://schemas.microsoft.com/office/powerpoint/2010/main" val="2190525214"/>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DFFA2D8-349A-8502-63FF-9975128BEBC5}"/>
              </a:ext>
            </a:extLst>
          </p:cNvPr>
          <p:cNvSpPr/>
          <p:nvPr/>
        </p:nvSpPr>
        <p:spPr>
          <a:xfrm>
            <a:off x="53716" y="207907"/>
            <a:ext cx="8838764" cy="646331"/>
          </a:xfrm>
          <a:prstGeom prst="rect">
            <a:avLst/>
          </a:prstGeom>
        </p:spPr>
        <p:txBody>
          <a:bodyPr wrap="square">
            <a:spAutoFit/>
          </a:bodyPr>
          <a:lstStyle/>
          <a:p>
            <a:pPr algn="ctr">
              <a:defRPr/>
            </a:pPr>
            <a:r>
              <a:rPr lang="en-US" sz="3600" b="1">
                <a:solidFill>
                  <a:schemeClr val="accent4">
                    <a:lumMod val="75000"/>
                  </a:schemeClr>
                </a:solidFill>
                <a:latin typeface="Gill Sans MT" panose="020B0502020104020203" pitchFamily="34" charset="0"/>
              </a:rPr>
              <a:t>Geography of  Violent Conflicts in Africa</a:t>
            </a:r>
            <a:r>
              <a:rPr lang="en-US" b="1">
                <a:solidFill>
                  <a:schemeClr val="accent4">
                    <a:lumMod val="75000"/>
                  </a:schemeClr>
                </a:solidFill>
                <a:latin typeface="Gill Sans MT" panose="020B0502020104020203" pitchFamily="34" charset="0"/>
              </a:rPr>
              <a:t>                                                                </a:t>
            </a:r>
            <a:r>
              <a:rPr lang="en-US" b="1">
                <a:solidFill>
                  <a:srgbClr val="FF0000"/>
                </a:solidFill>
                <a:latin typeface="Gill Sans MT" panose="020B0502020104020203" pitchFamily="34" charset="0"/>
              </a:rPr>
              <a:t>                                             </a:t>
            </a:r>
            <a:endParaRPr lang="en-US" sz="2400" b="1" dirty="0">
              <a:solidFill>
                <a:srgbClr val="FF0000"/>
              </a:solidFill>
              <a:latin typeface="Gill Sans MT" panose="020B0502020104020203" pitchFamily="34" charset="0"/>
            </a:endParaRPr>
          </a:p>
        </p:txBody>
      </p:sp>
      <p:sp>
        <p:nvSpPr>
          <p:cNvPr id="11" name="TextBox 10">
            <a:extLst>
              <a:ext uri="{FF2B5EF4-FFF2-40B4-BE49-F238E27FC236}">
                <a16:creationId xmlns:a16="http://schemas.microsoft.com/office/drawing/2014/main" id="{F12AE705-9A50-B23D-5BD9-7D170445DDAE}"/>
              </a:ext>
            </a:extLst>
          </p:cNvPr>
          <p:cNvSpPr txBox="1"/>
          <p:nvPr/>
        </p:nvSpPr>
        <p:spPr>
          <a:xfrm>
            <a:off x="2267744" y="854238"/>
            <a:ext cx="4932548" cy="400110"/>
          </a:xfrm>
          <a:prstGeom prst="rect">
            <a:avLst/>
          </a:prstGeom>
          <a:noFill/>
        </p:spPr>
        <p:txBody>
          <a:bodyPr wrap="square">
            <a:spAutoFit/>
          </a:bodyPr>
          <a:lstStyle/>
          <a:p>
            <a:r>
              <a:rPr lang="en-US" sz="2000" i="1" u="sng"/>
              <a:t>Insights from the Sahel Case Study, 2012-2021</a:t>
            </a:r>
            <a:endParaRPr lang="en-GB" sz="2000" i="1" u="sng" dirty="0"/>
          </a:p>
        </p:txBody>
      </p:sp>
      <p:pic>
        <p:nvPicPr>
          <p:cNvPr id="2" name="Picture 1">
            <a:extLst>
              <a:ext uri="{FF2B5EF4-FFF2-40B4-BE49-F238E27FC236}">
                <a16:creationId xmlns:a16="http://schemas.microsoft.com/office/drawing/2014/main" id="{D842D2DB-55D5-B68D-CACD-EF89457DCE14}"/>
              </a:ext>
            </a:extLst>
          </p:cNvPr>
          <p:cNvPicPr>
            <a:picLocks noChangeAspect="1"/>
          </p:cNvPicPr>
          <p:nvPr/>
        </p:nvPicPr>
        <p:blipFill rotWithShape="1">
          <a:blip r:embed="rId2"/>
          <a:srcRect l="3338" t="11759" r="2750"/>
          <a:stretch/>
        </p:blipFill>
        <p:spPr>
          <a:xfrm>
            <a:off x="314609" y="3284984"/>
            <a:ext cx="8568952" cy="35730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a:extLst>
              <a:ext uri="{FF2B5EF4-FFF2-40B4-BE49-F238E27FC236}">
                <a16:creationId xmlns:a16="http://schemas.microsoft.com/office/drawing/2014/main" id="{7C6DAEAB-9AF6-26D6-81E9-32C4FD32D8B8}"/>
              </a:ext>
            </a:extLst>
          </p:cNvPr>
          <p:cNvPicPr>
            <a:picLocks noChangeAspect="1"/>
          </p:cNvPicPr>
          <p:nvPr/>
        </p:nvPicPr>
        <p:blipFill rotWithShape="1">
          <a:blip r:embed="rId3">
            <a:extLst>
              <a:ext uri="{28A0092B-C50C-407E-A947-70E740481C1C}">
                <a14:useLocalDpi xmlns:a14="http://schemas.microsoft.com/office/drawing/2010/main" val="0"/>
              </a:ext>
            </a:extLst>
          </a:blip>
          <a:srcRect l="3148" t="12456" r="3917"/>
          <a:stretch/>
        </p:blipFill>
        <p:spPr>
          <a:xfrm>
            <a:off x="4671583" y="1254348"/>
            <a:ext cx="4157808" cy="20306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a16="http://schemas.microsoft.com/office/drawing/2014/main" id="{938210D0-B60A-2322-12C1-D26F93BD74AE}"/>
              </a:ext>
            </a:extLst>
          </p:cNvPr>
          <p:cNvPicPr>
            <a:picLocks noChangeAspect="1"/>
          </p:cNvPicPr>
          <p:nvPr/>
        </p:nvPicPr>
        <p:blipFill rotWithShape="1">
          <a:blip r:embed="rId3">
            <a:extLst>
              <a:ext uri="{28A0092B-C50C-407E-A947-70E740481C1C}">
                <a14:useLocalDpi xmlns:a14="http://schemas.microsoft.com/office/drawing/2010/main" val="0"/>
              </a:ext>
            </a:extLst>
          </a:blip>
          <a:srcRect l="3585" t="12456" r="4499"/>
          <a:stretch/>
        </p:blipFill>
        <p:spPr>
          <a:xfrm>
            <a:off x="342184" y="1254348"/>
            <a:ext cx="4301824" cy="20306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a:extLst>
              <a:ext uri="{FF2B5EF4-FFF2-40B4-BE49-F238E27FC236}">
                <a16:creationId xmlns:a16="http://schemas.microsoft.com/office/drawing/2014/main" id="{2A619025-A100-CC14-D0CE-3343A60EFB15}"/>
              </a:ext>
            </a:extLst>
          </p:cNvPr>
          <p:cNvSpPr txBox="1"/>
          <p:nvPr/>
        </p:nvSpPr>
        <p:spPr>
          <a:xfrm>
            <a:off x="2298055" y="1285126"/>
            <a:ext cx="936104" cy="461665"/>
          </a:xfrm>
          <a:prstGeom prst="rect">
            <a:avLst/>
          </a:prstGeom>
          <a:noFill/>
        </p:spPr>
        <p:txBody>
          <a:bodyPr wrap="square" rtlCol="0">
            <a:spAutoFit/>
          </a:bodyPr>
          <a:lstStyle/>
          <a:p>
            <a:r>
              <a:rPr lang="en-GB" sz="2400" b="1">
                <a:latin typeface="Gill Sans MT" panose="020B0502020104020203" pitchFamily="34" charset="0"/>
              </a:rPr>
              <a:t>2012</a:t>
            </a:r>
            <a:endParaRPr lang="en-GB" sz="2400" b="1" dirty="0">
              <a:latin typeface="Gill Sans MT" panose="020B0502020104020203" pitchFamily="34" charset="0"/>
            </a:endParaRPr>
          </a:p>
        </p:txBody>
      </p:sp>
      <p:sp>
        <p:nvSpPr>
          <p:cNvPr id="9" name="TextBox 8">
            <a:extLst>
              <a:ext uri="{FF2B5EF4-FFF2-40B4-BE49-F238E27FC236}">
                <a16:creationId xmlns:a16="http://schemas.microsoft.com/office/drawing/2014/main" id="{B1479738-21FA-1073-16FB-9713A554B30B}"/>
              </a:ext>
            </a:extLst>
          </p:cNvPr>
          <p:cNvSpPr txBox="1"/>
          <p:nvPr/>
        </p:nvSpPr>
        <p:spPr>
          <a:xfrm>
            <a:off x="6516216" y="1268760"/>
            <a:ext cx="936104" cy="461665"/>
          </a:xfrm>
          <a:prstGeom prst="rect">
            <a:avLst/>
          </a:prstGeom>
          <a:noFill/>
        </p:spPr>
        <p:txBody>
          <a:bodyPr wrap="square" rtlCol="0">
            <a:spAutoFit/>
          </a:bodyPr>
          <a:lstStyle/>
          <a:p>
            <a:r>
              <a:rPr lang="en-GB" sz="2400" b="1">
                <a:latin typeface="Gill Sans MT" panose="020B0502020104020203" pitchFamily="34" charset="0"/>
              </a:rPr>
              <a:t>2017</a:t>
            </a:r>
            <a:endParaRPr lang="en-GB" sz="2400" b="1" dirty="0">
              <a:latin typeface="Gill Sans MT" panose="020B0502020104020203" pitchFamily="34" charset="0"/>
            </a:endParaRPr>
          </a:p>
        </p:txBody>
      </p:sp>
      <p:sp>
        <p:nvSpPr>
          <p:cNvPr id="10" name="TextBox 9">
            <a:extLst>
              <a:ext uri="{FF2B5EF4-FFF2-40B4-BE49-F238E27FC236}">
                <a16:creationId xmlns:a16="http://schemas.microsoft.com/office/drawing/2014/main" id="{D055FB3F-6051-775B-7E23-E321CBC27239}"/>
              </a:ext>
            </a:extLst>
          </p:cNvPr>
          <p:cNvSpPr txBox="1"/>
          <p:nvPr/>
        </p:nvSpPr>
        <p:spPr>
          <a:xfrm>
            <a:off x="4644008" y="3573016"/>
            <a:ext cx="936104" cy="461665"/>
          </a:xfrm>
          <a:prstGeom prst="rect">
            <a:avLst/>
          </a:prstGeom>
          <a:noFill/>
        </p:spPr>
        <p:txBody>
          <a:bodyPr wrap="square" rtlCol="0">
            <a:spAutoFit/>
          </a:bodyPr>
          <a:lstStyle/>
          <a:p>
            <a:r>
              <a:rPr lang="en-GB" sz="2400" b="1">
                <a:latin typeface="Gill Sans MT" panose="020B0502020104020203" pitchFamily="34" charset="0"/>
              </a:rPr>
              <a:t>2021</a:t>
            </a:r>
            <a:endParaRPr lang="en-GB" sz="2400" b="1" dirty="0">
              <a:latin typeface="Gill Sans MT" panose="020B0502020104020203" pitchFamily="34" charset="0"/>
            </a:endParaRPr>
          </a:p>
        </p:txBody>
      </p:sp>
    </p:spTree>
    <p:extLst>
      <p:ext uri="{BB962C8B-B14F-4D97-AF65-F5344CB8AC3E}">
        <p14:creationId xmlns:p14="http://schemas.microsoft.com/office/powerpoint/2010/main" val="4191369268"/>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CFCEBDA-7D74-90E0-0EC4-8B4E576FA75F}"/>
              </a:ext>
            </a:extLst>
          </p:cNvPr>
          <p:cNvSpPr/>
          <p:nvPr/>
        </p:nvSpPr>
        <p:spPr>
          <a:xfrm>
            <a:off x="595246" y="386930"/>
            <a:ext cx="7721170" cy="1298448"/>
          </a:xfrm>
          <a:prstGeom prst="rect">
            <a:avLst/>
          </a:prstGeom>
        </p:spPr>
        <p:txBody>
          <a:bodyPr vert="horz" lIns="91440" tIns="45720" rIns="91440" bIns="45720" rtlCol="0" anchor="b">
            <a:normAutofit/>
          </a:bodyPr>
          <a:lstStyle/>
          <a:p>
            <a:pPr defTabSz="914400">
              <a:lnSpc>
                <a:spcPct val="90000"/>
              </a:lnSpc>
              <a:spcBef>
                <a:spcPct val="0"/>
              </a:spcBef>
              <a:spcAft>
                <a:spcPts val="600"/>
              </a:spcAft>
              <a:defRPr/>
            </a:pPr>
            <a:r>
              <a:rPr lang="en-US" sz="4200" b="1" kern="1200" dirty="0">
                <a:solidFill>
                  <a:schemeClr val="tx1"/>
                </a:solidFill>
                <a:latin typeface="+mj-lt"/>
                <a:ea typeface="+mj-ea"/>
                <a:cs typeface="+mj-cs"/>
              </a:rPr>
              <a:t>Growing Threat of </a:t>
            </a:r>
            <a:r>
              <a:rPr lang="en-US" sz="4200" b="1" kern="1200" dirty="0" err="1">
                <a:solidFill>
                  <a:schemeClr val="tx1"/>
                </a:solidFill>
                <a:latin typeface="+mj-lt"/>
                <a:ea typeface="+mj-ea"/>
                <a:cs typeface="+mj-cs"/>
              </a:rPr>
              <a:t>Organised</a:t>
            </a:r>
            <a:r>
              <a:rPr lang="en-US" sz="4200" b="1" kern="1200" dirty="0">
                <a:solidFill>
                  <a:schemeClr val="tx1"/>
                </a:solidFill>
                <a:latin typeface="+mj-lt"/>
                <a:ea typeface="+mj-ea"/>
                <a:cs typeface="+mj-cs"/>
              </a:rPr>
              <a:t> Crime                                                                                           </a:t>
            </a:r>
          </a:p>
        </p:txBody>
      </p:sp>
      <p:sp>
        <p:nvSpPr>
          <p:cNvPr id="12" name="Rectangle 11">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1998845"/>
            <a:ext cx="859094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8537521"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323318" y="2332075"/>
            <a:ext cx="781700" cy="1142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ACDED68-B020-C79F-5CD2-13919B34A371}"/>
              </a:ext>
            </a:extLst>
          </p:cNvPr>
          <p:cNvPicPr>
            <a:picLocks noChangeAspect="1"/>
          </p:cNvPicPr>
          <p:nvPr/>
        </p:nvPicPr>
        <p:blipFill rotWithShape="1">
          <a:blip r:embed="rId2"/>
          <a:srcRect b="13378"/>
          <a:stretch/>
        </p:blipFill>
        <p:spPr>
          <a:xfrm>
            <a:off x="1517147" y="2284396"/>
            <a:ext cx="5350674" cy="3166968"/>
          </a:xfrm>
          <a:prstGeom prst="rect">
            <a:avLst/>
          </a:prstGeom>
        </p:spPr>
      </p:pic>
      <p:sp>
        <p:nvSpPr>
          <p:cNvPr id="4" name="TextBox 3">
            <a:extLst>
              <a:ext uri="{FF2B5EF4-FFF2-40B4-BE49-F238E27FC236}">
                <a16:creationId xmlns:a16="http://schemas.microsoft.com/office/drawing/2014/main" id="{BAF54BC7-248A-81A0-9510-CF940AAFBBDE}"/>
              </a:ext>
            </a:extLst>
          </p:cNvPr>
          <p:cNvSpPr txBox="1"/>
          <p:nvPr/>
        </p:nvSpPr>
        <p:spPr>
          <a:xfrm>
            <a:off x="1907704" y="5527958"/>
            <a:ext cx="4216133" cy="227755"/>
          </a:xfrm>
          <a:prstGeom prst="rect">
            <a:avLst/>
          </a:prstGeom>
          <a:noFill/>
        </p:spPr>
        <p:txBody>
          <a:bodyPr wrap="square">
            <a:spAutoFit/>
          </a:bodyPr>
          <a:lstStyle/>
          <a:p>
            <a:pPr defTabSz="201168">
              <a:spcAft>
                <a:spcPts val="600"/>
              </a:spcAft>
            </a:pPr>
            <a:r>
              <a:rPr lang="en-US" sz="880" b="1" i="1" kern="1200" dirty="0">
                <a:solidFill>
                  <a:schemeClr val="tx1"/>
                </a:solidFill>
                <a:latin typeface="Gill Sans MT" panose="020B0502020104020203" pitchFamily="34" charset="0"/>
                <a:ea typeface="+mn-ea"/>
                <a:cs typeface="+mn-cs"/>
              </a:rPr>
              <a:t>Global Financial Integrity, Transnational Crime and the Developing World, (2017)</a:t>
            </a:r>
            <a:endParaRPr lang="en-GB" sz="2000" b="1" i="1" dirty="0">
              <a:latin typeface="Gill Sans MT" panose="020B0502020104020203" pitchFamily="34" charset="0"/>
            </a:endParaRPr>
          </a:p>
        </p:txBody>
      </p:sp>
    </p:spTree>
    <p:extLst>
      <p:ext uri="{BB962C8B-B14F-4D97-AF65-F5344CB8AC3E}">
        <p14:creationId xmlns:p14="http://schemas.microsoft.com/office/powerpoint/2010/main" val="2235013929"/>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E766CF2-12BF-4A39-A904-27348ABA87C0}"/>
              </a:ext>
            </a:extLst>
          </p:cNvPr>
          <p:cNvPicPr>
            <a:picLocks noChangeAspect="1"/>
          </p:cNvPicPr>
          <p:nvPr/>
        </p:nvPicPr>
        <p:blipFill rotWithShape="1">
          <a:blip r:embed="rId2"/>
          <a:srcRect r="50599" b="10001"/>
          <a:stretch/>
        </p:blipFill>
        <p:spPr>
          <a:xfrm>
            <a:off x="405441" y="2060848"/>
            <a:ext cx="2150335" cy="3960440"/>
          </a:xfrm>
          <a:prstGeom prst="rect">
            <a:avLst/>
          </a:prstGeom>
        </p:spPr>
      </p:pic>
      <p:pic>
        <p:nvPicPr>
          <p:cNvPr id="8" name="Picture 7">
            <a:extLst>
              <a:ext uri="{FF2B5EF4-FFF2-40B4-BE49-F238E27FC236}">
                <a16:creationId xmlns:a16="http://schemas.microsoft.com/office/drawing/2014/main" id="{1A8D6145-EA2A-BC73-BDCD-E91418A5BE78}"/>
              </a:ext>
            </a:extLst>
          </p:cNvPr>
          <p:cNvPicPr>
            <a:picLocks noChangeAspect="1"/>
          </p:cNvPicPr>
          <p:nvPr/>
        </p:nvPicPr>
        <p:blipFill>
          <a:blip r:embed="rId3"/>
          <a:stretch>
            <a:fillRect/>
          </a:stretch>
        </p:blipFill>
        <p:spPr>
          <a:xfrm>
            <a:off x="2931898" y="2060847"/>
            <a:ext cx="3080262" cy="3846767"/>
          </a:xfrm>
          <a:prstGeom prst="rect">
            <a:avLst/>
          </a:prstGeom>
          <a:ln>
            <a:noFill/>
          </a:ln>
          <a:effectLst>
            <a:softEdge rad="112500"/>
          </a:effectLst>
        </p:spPr>
      </p:pic>
      <p:sp>
        <p:nvSpPr>
          <p:cNvPr id="10" name="Rectangle 9">
            <a:extLst>
              <a:ext uri="{FF2B5EF4-FFF2-40B4-BE49-F238E27FC236}">
                <a16:creationId xmlns:a16="http://schemas.microsoft.com/office/drawing/2014/main" id="{C91F0E0A-0AD6-B656-E9E6-D58FF805EBC2}"/>
              </a:ext>
            </a:extLst>
          </p:cNvPr>
          <p:cNvSpPr/>
          <p:nvPr/>
        </p:nvSpPr>
        <p:spPr>
          <a:xfrm>
            <a:off x="107504" y="-27384"/>
            <a:ext cx="9036496" cy="769441"/>
          </a:xfrm>
          <a:prstGeom prst="rect">
            <a:avLst/>
          </a:prstGeom>
        </p:spPr>
        <p:txBody>
          <a:bodyPr wrap="square">
            <a:spAutoFit/>
          </a:bodyPr>
          <a:lstStyle/>
          <a:p>
            <a:pPr algn="ctr">
              <a:defRPr/>
            </a:pPr>
            <a:r>
              <a:rPr lang="en-US" sz="4400" b="1" dirty="0">
                <a:solidFill>
                  <a:schemeClr val="accent4">
                    <a:lumMod val="75000"/>
                  </a:schemeClr>
                </a:solidFill>
                <a:latin typeface="Gill Sans MT" panose="020B0502020104020203" pitchFamily="34" charset="0"/>
              </a:rPr>
              <a:t>Major </a:t>
            </a:r>
            <a:r>
              <a:rPr lang="en-US" sz="4400" b="1" dirty="0" err="1">
                <a:solidFill>
                  <a:schemeClr val="accent4">
                    <a:lumMod val="75000"/>
                  </a:schemeClr>
                </a:solidFill>
                <a:latin typeface="Gill Sans MT" panose="020B0502020104020203" pitchFamily="34" charset="0"/>
              </a:rPr>
              <a:t>Organised</a:t>
            </a:r>
            <a:r>
              <a:rPr lang="en-US" sz="4400" b="1" dirty="0">
                <a:solidFill>
                  <a:schemeClr val="accent4">
                    <a:lumMod val="75000"/>
                  </a:schemeClr>
                </a:solidFill>
                <a:latin typeface="Gill Sans MT" panose="020B0502020104020203" pitchFamily="34" charset="0"/>
              </a:rPr>
              <a:t> Crimes in Africa</a:t>
            </a:r>
            <a:r>
              <a:rPr lang="en-US" sz="2400" b="1" dirty="0">
                <a:solidFill>
                  <a:schemeClr val="accent4">
                    <a:lumMod val="75000"/>
                  </a:schemeClr>
                </a:solidFill>
                <a:latin typeface="Gill Sans MT" panose="020B0502020104020203" pitchFamily="34" charset="0"/>
              </a:rPr>
              <a:t>                                                                               </a:t>
            </a:r>
            <a:r>
              <a:rPr lang="en-US" sz="2400" b="1" dirty="0">
                <a:solidFill>
                  <a:srgbClr val="FF0000"/>
                </a:solidFill>
                <a:latin typeface="Gill Sans MT" panose="020B0502020104020203" pitchFamily="34" charset="0"/>
              </a:rPr>
              <a:t>                              </a:t>
            </a:r>
            <a:endParaRPr lang="en-US" sz="3200" b="1" dirty="0">
              <a:solidFill>
                <a:srgbClr val="FF0000"/>
              </a:solidFill>
              <a:latin typeface="Gill Sans MT" panose="020B0502020104020203" pitchFamily="34" charset="0"/>
            </a:endParaRPr>
          </a:p>
        </p:txBody>
      </p:sp>
      <p:sp>
        <p:nvSpPr>
          <p:cNvPr id="4" name="TextBox 3">
            <a:extLst>
              <a:ext uri="{FF2B5EF4-FFF2-40B4-BE49-F238E27FC236}">
                <a16:creationId xmlns:a16="http://schemas.microsoft.com/office/drawing/2014/main" id="{32C3A9E1-3A28-3EB5-E444-7BB37B3EEA96}"/>
              </a:ext>
            </a:extLst>
          </p:cNvPr>
          <p:cNvSpPr txBox="1"/>
          <p:nvPr/>
        </p:nvSpPr>
        <p:spPr>
          <a:xfrm>
            <a:off x="-48257" y="769112"/>
            <a:ext cx="9240514" cy="646331"/>
          </a:xfrm>
          <a:prstGeom prst="rect">
            <a:avLst/>
          </a:prstGeom>
          <a:noFill/>
        </p:spPr>
        <p:txBody>
          <a:bodyPr wrap="square">
            <a:spAutoFit/>
          </a:bodyPr>
          <a:lstStyle/>
          <a:p>
            <a:pPr marL="285750" indent="-285750" algn="ctr">
              <a:buFont typeface="Wingdings" panose="05000000000000000000" pitchFamily="2" charset="2"/>
              <a:buChar char="q"/>
            </a:pPr>
            <a:r>
              <a:rPr lang="en-US" dirty="0">
                <a:latin typeface="Gill Sans MT" panose="020B0502020104020203" pitchFamily="34" charset="0"/>
              </a:rPr>
              <a:t>Africa continued to experience high levels of criminality since 2021, remaining the second highest scoring continent in the world after Asia </a:t>
            </a:r>
            <a:r>
              <a:rPr lang="en-US" sz="1400" dirty="0">
                <a:latin typeface="Gill Sans MT" panose="020B0502020104020203" pitchFamily="34" charset="0"/>
              </a:rPr>
              <a:t>(Global Organized Crime Index, 2023)</a:t>
            </a:r>
            <a:endParaRPr lang="en-GB" dirty="0">
              <a:latin typeface="Gill Sans MT" panose="020B0502020104020203" pitchFamily="34" charset="0"/>
            </a:endParaRPr>
          </a:p>
        </p:txBody>
      </p:sp>
      <p:pic>
        <p:nvPicPr>
          <p:cNvPr id="7" name="Picture 6">
            <a:extLst>
              <a:ext uri="{FF2B5EF4-FFF2-40B4-BE49-F238E27FC236}">
                <a16:creationId xmlns:a16="http://schemas.microsoft.com/office/drawing/2014/main" id="{60304AFA-CD63-B581-777A-236371BD87E3}"/>
              </a:ext>
            </a:extLst>
          </p:cNvPr>
          <p:cNvPicPr>
            <a:picLocks noChangeAspect="1"/>
          </p:cNvPicPr>
          <p:nvPr/>
        </p:nvPicPr>
        <p:blipFill rotWithShape="1">
          <a:blip r:embed="rId4"/>
          <a:srcRect r="30321"/>
          <a:stretch/>
        </p:blipFill>
        <p:spPr>
          <a:xfrm>
            <a:off x="6156176" y="2044161"/>
            <a:ext cx="2736304" cy="4102454"/>
          </a:xfrm>
          <a:prstGeom prst="rect">
            <a:avLst/>
          </a:prstGeom>
        </p:spPr>
      </p:pic>
      <p:sp>
        <p:nvSpPr>
          <p:cNvPr id="9" name="TextBox 8">
            <a:extLst>
              <a:ext uri="{FF2B5EF4-FFF2-40B4-BE49-F238E27FC236}">
                <a16:creationId xmlns:a16="http://schemas.microsoft.com/office/drawing/2014/main" id="{02A60940-FAFB-356C-7BA1-1E4CAF92B0C6}"/>
              </a:ext>
            </a:extLst>
          </p:cNvPr>
          <p:cNvSpPr txBox="1"/>
          <p:nvPr/>
        </p:nvSpPr>
        <p:spPr>
          <a:xfrm>
            <a:off x="3347864" y="5907614"/>
            <a:ext cx="2918468" cy="276999"/>
          </a:xfrm>
          <a:prstGeom prst="rect">
            <a:avLst/>
          </a:prstGeom>
          <a:noFill/>
        </p:spPr>
        <p:txBody>
          <a:bodyPr wrap="square">
            <a:spAutoFit/>
          </a:bodyPr>
          <a:lstStyle/>
          <a:p>
            <a:r>
              <a:rPr lang="en-US" sz="1200" u="sng" dirty="0">
                <a:solidFill>
                  <a:srgbClr val="0000CC"/>
                </a:solidFill>
                <a:latin typeface="Gill Sans MT" panose="020B0502020104020203" pitchFamily="34" charset="0"/>
              </a:rPr>
              <a:t>Global Organized Crime Index 2023</a:t>
            </a:r>
            <a:endParaRPr lang="en-GB" sz="1200" u="sng" dirty="0">
              <a:solidFill>
                <a:srgbClr val="0000CC"/>
              </a:solidFill>
              <a:latin typeface="Gill Sans MT" panose="020B0502020104020203" pitchFamily="34" charset="0"/>
            </a:endParaRPr>
          </a:p>
        </p:txBody>
      </p:sp>
    </p:spTree>
    <p:extLst>
      <p:ext uri="{BB962C8B-B14F-4D97-AF65-F5344CB8AC3E}">
        <p14:creationId xmlns:p14="http://schemas.microsoft.com/office/powerpoint/2010/main" val="3376470016"/>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91F0E0A-0AD6-B656-E9E6-D58FF805EBC2}"/>
              </a:ext>
            </a:extLst>
          </p:cNvPr>
          <p:cNvSpPr/>
          <p:nvPr/>
        </p:nvSpPr>
        <p:spPr>
          <a:xfrm>
            <a:off x="107504" y="45248"/>
            <a:ext cx="9036496" cy="769441"/>
          </a:xfrm>
          <a:prstGeom prst="rect">
            <a:avLst/>
          </a:prstGeom>
        </p:spPr>
        <p:txBody>
          <a:bodyPr wrap="square">
            <a:spAutoFit/>
          </a:bodyPr>
          <a:lstStyle/>
          <a:p>
            <a:pPr algn="ctr">
              <a:defRPr/>
            </a:pPr>
            <a:r>
              <a:rPr lang="en-US" sz="4400" b="1" dirty="0">
                <a:solidFill>
                  <a:schemeClr val="accent4">
                    <a:lumMod val="75000"/>
                  </a:schemeClr>
                </a:solidFill>
                <a:latin typeface="Gill Sans MT" panose="020B0502020104020203" pitchFamily="34" charset="0"/>
              </a:rPr>
              <a:t>Major </a:t>
            </a:r>
            <a:r>
              <a:rPr lang="en-US" sz="4400" b="1" dirty="0" err="1">
                <a:solidFill>
                  <a:schemeClr val="accent4">
                    <a:lumMod val="75000"/>
                  </a:schemeClr>
                </a:solidFill>
                <a:latin typeface="Gill Sans MT" panose="020B0502020104020203" pitchFamily="34" charset="0"/>
              </a:rPr>
              <a:t>Organised</a:t>
            </a:r>
            <a:r>
              <a:rPr lang="en-US" sz="4400" b="1" dirty="0">
                <a:solidFill>
                  <a:schemeClr val="accent4">
                    <a:lumMod val="75000"/>
                  </a:schemeClr>
                </a:solidFill>
                <a:latin typeface="Gill Sans MT" panose="020B0502020104020203" pitchFamily="34" charset="0"/>
              </a:rPr>
              <a:t> Crimes in Africa</a:t>
            </a:r>
            <a:r>
              <a:rPr lang="en-US" sz="2400" b="1" dirty="0">
                <a:solidFill>
                  <a:schemeClr val="accent4">
                    <a:lumMod val="75000"/>
                  </a:schemeClr>
                </a:solidFill>
                <a:latin typeface="Gill Sans MT" panose="020B0502020104020203" pitchFamily="34" charset="0"/>
              </a:rPr>
              <a:t>                                                                                                             </a:t>
            </a:r>
            <a:endParaRPr lang="en-US" sz="3200" b="1" dirty="0">
              <a:solidFill>
                <a:schemeClr val="accent4">
                  <a:lumMod val="75000"/>
                </a:schemeClr>
              </a:solidFill>
              <a:latin typeface="Gill Sans MT" panose="020B0502020104020203" pitchFamily="34" charset="0"/>
            </a:endParaRPr>
          </a:p>
        </p:txBody>
      </p:sp>
      <p:pic>
        <p:nvPicPr>
          <p:cNvPr id="9" name="Picture 8">
            <a:extLst>
              <a:ext uri="{FF2B5EF4-FFF2-40B4-BE49-F238E27FC236}">
                <a16:creationId xmlns:a16="http://schemas.microsoft.com/office/drawing/2014/main" id="{DD644E9C-2879-CA45-1EE1-ABC7B0B86084}"/>
              </a:ext>
            </a:extLst>
          </p:cNvPr>
          <p:cNvPicPr>
            <a:picLocks noChangeAspect="1"/>
          </p:cNvPicPr>
          <p:nvPr/>
        </p:nvPicPr>
        <p:blipFill>
          <a:blip r:embed="rId2"/>
          <a:stretch>
            <a:fillRect/>
          </a:stretch>
        </p:blipFill>
        <p:spPr>
          <a:xfrm>
            <a:off x="611560" y="1566084"/>
            <a:ext cx="3607271" cy="4124360"/>
          </a:xfrm>
          <a:prstGeom prst="rect">
            <a:avLst/>
          </a:prstGeom>
          <a:ln>
            <a:noFill/>
          </a:ln>
          <a:effectLst>
            <a:softEdge rad="112500"/>
          </a:effectLst>
        </p:spPr>
      </p:pic>
      <p:sp>
        <p:nvSpPr>
          <p:cNvPr id="14" name="TextBox 13">
            <a:extLst>
              <a:ext uri="{FF2B5EF4-FFF2-40B4-BE49-F238E27FC236}">
                <a16:creationId xmlns:a16="http://schemas.microsoft.com/office/drawing/2014/main" id="{626AE9EE-7462-5CEC-AE46-7ED1CFB5F5A8}"/>
              </a:ext>
            </a:extLst>
          </p:cNvPr>
          <p:cNvSpPr txBox="1"/>
          <p:nvPr/>
        </p:nvSpPr>
        <p:spPr>
          <a:xfrm>
            <a:off x="1349673" y="814689"/>
            <a:ext cx="6552158" cy="369332"/>
          </a:xfrm>
          <a:prstGeom prst="rect">
            <a:avLst/>
          </a:prstGeom>
          <a:noFill/>
        </p:spPr>
        <p:txBody>
          <a:bodyPr wrap="square">
            <a:spAutoFit/>
          </a:bodyPr>
          <a:lstStyle/>
          <a:p>
            <a:r>
              <a:rPr lang="en-US" b="1" u="sng" dirty="0">
                <a:latin typeface="Gill Sans MT" panose="020B0502020104020203" pitchFamily="34" charset="0"/>
              </a:rPr>
              <a:t>Global Organized Crime Index 2023: Highlights on Africa</a:t>
            </a:r>
            <a:endParaRPr lang="en-GB" b="1" u="sng" dirty="0">
              <a:latin typeface="Gill Sans MT" panose="020B0502020104020203" pitchFamily="34" charset="0"/>
            </a:endParaRPr>
          </a:p>
        </p:txBody>
      </p:sp>
      <p:sp>
        <p:nvSpPr>
          <p:cNvPr id="15" name="TextBox 14">
            <a:extLst>
              <a:ext uri="{FF2B5EF4-FFF2-40B4-BE49-F238E27FC236}">
                <a16:creationId xmlns:a16="http://schemas.microsoft.com/office/drawing/2014/main" id="{C7520C36-6BBC-45DE-EE68-C5F6C70E55EE}"/>
              </a:ext>
            </a:extLst>
          </p:cNvPr>
          <p:cNvSpPr txBox="1"/>
          <p:nvPr/>
        </p:nvSpPr>
        <p:spPr>
          <a:xfrm>
            <a:off x="955961" y="5720741"/>
            <a:ext cx="2918468" cy="276999"/>
          </a:xfrm>
          <a:prstGeom prst="rect">
            <a:avLst/>
          </a:prstGeom>
          <a:noFill/>
        </p:spPr>
        <p:txBody>
          <a:bodyPr wrap="square">
            <a:spAutoFit/>
          </a:bodyPr>
          <a:lstStyle/>
          <a:p>
            <a:r>
              <a:rPr lang="en-US" sz="1200" u="sng" dirty="0">
                <a:solidFill>
                  <a:srgbClr val="0000CC"/>
                </a:solidFill>
                <a:latin typeface="Gill Sans MT" panose="020B0502020104020203" pitchFamily="34" charset="0"/>
              </a:rPr>
              <a:t>Global Organized Crime Index 2023</a:t>
            </a:r>
            <a:endParaRPr lang="en-GB" sz="1200" u="sng" dirty="0">
              <a:solidFill>
                <a:srgbClr val="0000CC"/>
              </a:solidFill>
              <a:latin typeface="Gill Sans MT" panose="020B0502020104020203" pitchFamily="34" charset="0"/>
            </a:endParaRPr>
          </a:p>
        </p:txBody>
      </p:sp>
      <p:graphicFrame>
        <p:nvGraphicFramePr>
          <p:cNvPr id="17" name="TextBox 11">
            <a:extLst>
              <a:ext uri="{FF2B5EF4-FFF2-40B4-BE49-F238E27FC236}">
                <a16:creationId xmlns:a16="http://schemas.microsoft.com/office/drawing/2014/main" id="{BD562801-F3E0-7C9E-98C3-A70E3459AFFB}"/>
              </a:ext>
            </a:extLst>
          </p:cNvPr>
          <p:cNvGraphicFramePr/>
          <p:nvPr/>
        </p:nvGraphicFramePr>
        <p:xfrm>
          <a:off x="4723460" y="1196752"/>
          <a:ext cx="4366171" cy="59400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85318202"/>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91F0E0A-0AD6-B656-E9E6-D58FF805EBC2}"/>
              </a:ext>
            </a:extLst>
          </p:cNvPr>
          <p:cNvSpPr/>
          <p:nvPr/>
        </p:nvSpPr>
        <p:spPr>
          <a:xfrm>
            <a:off x="107504" y="45248"/>
            <a:ext cx="9036496" cy="769441"/>
          </a:xfrm>
          <a:prstGeom prst="rect">
            <a:avLst/>
          </a:prstGeom>
        </p:spPr>
        <p:txBody>
          <a:bodyPr wrap="square">
            <a:spAutoFit/>
          </a:bodyPr>
          <a:lstStyle/>
          <a:p>
            <a:pPr algn="ctr">
              <a:defRPr/>
            </a:pPr>
            <a:r>
              <a:rPr lang="en-US" sz="4400" b="1">
                <a:solidFill>
                  <a:schemeClr val="accent4">
                    <a:lumMod val="75000"/>
                  </a:schemeClr>
                </a:solidFill>
                <a:latin typeface="Gill Sans MT" panose="020B0502020104020203" pitchFamily="34" charset="0"/>
              </a:rPr>
              <a:t>Major Organised Crimes in Africa</a:t>
            </a:r>
            <a:r>
              <a:rPr lang="en-US" sz="2400" b="1">
                <a:solidFill>
                  <a:schemeClr val="accent4">
                    <a:lumMod val="75000"/>
                  </a:schemeClr>
                </a:solidFill>
                <a:latin typeface="Gill Sans MT" panose="020B0502020104020203" pitchFamily="34" charset="0"/>
              </a:rPr>
              <a:t>                                                                                                             </a:t>
            </a:r>
            <a:endParaRPr lang="en-US" sz="3200" b="1" dirty="0">
              <a:solidFill>
                <a:schemeClr val="accent4">
                  <a:lumMod val="75000"/>
                </a:schemeClr>
              </a:solidFill>
              <a:latin typeface="Gill Sans MT" panose="020B0502020104020203" pitchFamily="34" charset="0"/>
            </a:endParaRPr>
          </a:p>
        </p:txBody>
      </p:sp>
      <p:pic>
        <p:nvPicPr>
          <p:cNvPr id="5" name="Picture 4">
            <a:extLst>
              <a:ext uri="{FF2B5EF4-FFF2-40B4-BE49-F238E27FC236}">
                <a16:creationId xmlns:a16="http://schemas.microsoft.com/office/drawing/2014/main" id="{8D1359CF-5372-6686-422F-55B678261FB8}"/>
              </a:ext>
            </a:extLst>
          </p:cNvPr>
          <p:cNvPicPr>
            <a:picLocks noChangeAspect="1"/>
          </p:cNvPicPr>
          <p:nvPr/>
        </p:nvPicPr>
        <p:blipFill rotWithShape="1">
          <a:blip r:embed="rId2"/>
          <a:srcRect t="9734"/>
          <a:stretch/>
        </p:blipFill>
        <p:spPr>
          <a:xfrm>
            <a:off x="-1016" y="1196752"/>
            <a:ext cx="9144000" cy="5615999"/>
          </a:xfrm>
          <a:prstGeom prst="rect">
            <a:avLst/>
          </a:prstGeom>
        </p:spPr>
      </p:pic>
      <p:sp>
        <p:nvSpPr>
          <p:cNvPr id="6" name="TextBox 5">
            <a:extLst>
              <a:ext uri="{FF2B5EF4-FFF2-40B4-BE49-F238E27FC236}">
                <a16:creationId xmlns:a16="http://schemas.microsoft.com/office/drawing/2014/main" id="{FEB27463-F39A-4104-2680-01C0539D4C20}"/>
              </a:ext>
            </a:extLst>
          </p:cNvPr>
          <p:cNvSpPr txBox="1"/>
          <p:nvPr/>
        </p:nvSpPr>
        <p:spPr>
          <a:xfrm>
            <a:off x="1835696" y="857359"/>
            <a:ext cx="5832648" cy="369332"/>
          </a:xfrm>
          <a:prstGeom prst="rect">
            <a:avLst/>
          </a:prstGeom>
          <a:noFill/>
        </p:spPr>
        <p:txBody>
          <a:bodyPr wrap="square">
            <a:spAutoFit/>
          </a:bodyPr>
          <a:lstStyle/>
          <a:p>
            <a:r>
              <a:rPr lang="en-US" b="1">
                <a:latin typeface="Gill Sans MT" panose="020B0502020104020203" pitchFamily="34" charset="0"/>
              </a:rPr>
              <a:t> Mapping of Illicit Hubs or Economies in West Africa</a:t>
            </a:r>
            <a:endParaRPr lang="en-GB" b="1" dirty="0">
              <a:latin typeface="Gill Sans MT" panose="020B0502020104020203" pitchFamily="34" charset="0"/>
            </a:endParaRPr>
          </a:p>
        </p:txBody>
      </p:sp>
      <p:sp>
        <p:nvSpPr>
          <p:cNvPr id="11" name="TextBox 10">
            <a:extLst>
              <a:ext uri="{FF2B5EF4-FFF2-40B4-BE49-F238E27FC236}">
                <a16:creationId xmlns:a16="http://schemas.microsoft.com/office/drawing/2014/main" id="{DDEFC6A0-520E-EF02-6584-A9470C51CC86}"/>
              </a:ext>
            </a:extLst>
          </p:cNvPr>
          <p:cNvSpPr txBox="1"/>
          <p:nvPr/>
        </p:nvSpPr>
        <p:spPr>
          <a:xfrm>
            <a:off x="3018334" y="6504975"/>
            <a:ext cx="3857922" cy="276999"/>
          </a:xfrm>
          <a:prstGeom prst="rect">
            <a:avLst/>
          </a:prstGeom>
          <a:noFill/>
        </p:spPr>
        <p:txBody>
          <a:bodyPr wrap="square">
            <a:spAutoFit/>
          </a:bodyPr>
          <a:lstStyle/>
          <a:p>
            <a:r>
              <a:rPr lang="en-GB" sz="1200">
                <a:solidFill>
                  <a:srgbClr val="0000CC"/>
                </a:solidFill>
              </a:rPr>
              <a:t>https://wea.globalinitiative.net/illicit-hub-mapping/map</a:t>
            </a:r>
            <a:endParaRPr lang="en-GB" sz="1200" dirty="0">
              <a:solidFill>
                <a:srgbClr val="0000CC"/>
              </a:solidFill>
            </a:endParaRPr>
          </a:p>
        </p:txBody>
      </p:sp>
    </p:spTree>
    <p:extLst>
      <p:ext uri="{BB962C8B-B14F-4D97-AF65-F5344CB8AC3E}">
        <p14:creationId xmlns:p14="http://schemas.microsoft.com/office/powerpoint/2010/main" val="4155378728"/>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91F0E0A-0AD6-B656-E9E6-D58FF805EBC2}"/>
              </a:ext>
            </a:extLst>
          </p:cNvPr>
          <p:cNvSpPr/>
          <p:nvPr/>
        </p:nvSpPr>
        <p:spPr>
          <a:xfrm>
            <a:off x="107504" y="45248"/>
            <a:ext cx="9036496" cy="769441"/>
          </a:xfrm>
          <a:prstGeom prst="rect">
            <a:avLst/>
          </a:prstGeom>
        </p:spPr>
        <p:txBody>
          <a:bodyPr wrap="square">
            <a:spAutoFit/>
          </a:bodyPr>
          <a:lstStyle/>
          <a:p>
            <a:pPr algn="ctr">
              <a:defRPr/>
            </a:pPr>
            <a:r>
              <a:rPr lang="en-US" sz="4400" b="1" dirty="0">
                <a:solidFill>
                  <a:schemeClr val="accent4">
                    <a:lumMod val="75000"/>
                  </a:schemeClr>
                </a:solidFill>
                <a:latin typeface="Gill Sans MT" panose="020B0502020104020203" pitchFamily="34" charset="0"/>
              </a:rPr>
              <a:t>Major </a:t>
            </a:r>
            <a:r>
              <a:rPr lang="en-US" sz="4400" b="1" dirty="0" err="1">
                <a:solidFill>
                  <a:schemeClr val="accent4">
                    <a:lumMod val="75000"/>
                  </a:schemeClr>
                </a:solidFill>
                <a:latin typeface="Gill Sans MT" panose="020B0502020104020203" pitchFamily="34" charset="0"/>
              </a:rPr>
              <a:t>Organised</a:t>
            </a:r>
            <a:r>
              <a:rPr lang="en-US" sz="4400" b="1" dirty="0">
                <a:solidFill>
                  <a:schemeClr val="accent4">
                    <a:lumMod val="75000"/>
                  </a:schemeClr>
                </a:solidFill>
                <a:latin typeface="Gill Sans MT" panose="020B0502020104020203" pitchFamily="34" charset="0"/>
              </a:rPr>
              <a:t> Crimes in Africa</a:t>
            </a:r>
            <a:r>
              <a:rPr lang="en-US" sz="2400" b="1" dirty="0">
                <a:solidFill>
                  <a:schemeClr val="accent4">
                    <a:lumMod val="75000"/>
                  </a:schemeClr>
                </a:solidFill>
                <a:latin typeface="Gill Sans MT" panose="020B0502020104020203" pitchFamily="34" charset="0"/>
              </a:rPr>
              <a:t>                                                                                                             </a:t>
            </a:r>
            <a:endParaRPr lang="en-US" sz="3200" b="1" dirty="0">
              <a:solidFill>
                <a:schemeClr val="accent4">
                  <a:lumMod val="75000"/>
                </a:schemeClr>
              </a:solidFill>
              <a:latin typeface="Gill Sans MT" panose="020B0502020104020203" pitchFamily="34" charset="0"/>
            </a:endParaRPr>
          </a:p>
        </p:txBody>
      </p:sp>
      <p:pic>
        <p:nvPicPr>
          <p:cNvPr id="3" name="Picture 2">
            <a:extLst>
              <a:ext uri="{FF2B5EF4-FFF2-40B4-BE49-F238E27FC236}">
                <a16:creationId xmlns:a16="http://schemas.microsoft.com/office/drawing/2014/main" id="{09DFE1AE-D645-9CC4-35B0-7A881ABDD2B3}"/>
              </a:ext>
            </a:extLst>
          </p:cNvPr>
          <p:cNvPicPr>
            <a:picLocks noChangeAspect="1"/>
          </p:cNvPicPr>
          <p:nvPr/>
        </p:nvPicPr>
        <p:blipFill rotWithShape="1">
          <a:blip r:embed="rId2"/>
          <a:srcRect l="2750" t="8597"/>
          <a:stretch/>
        </p:blipFill>
        <p:spPr>
          <a:xfrm>
            <a:off x="0" y="1268760"/>
            <a:ext cx="9144000" cy="5543992"/>
          </a:xfrm>
          <a:prstGeom prst="rect">
            <a:avLst/>
          </a:prstGeom>
        </p:spPr>
      </p:pic>
      <p:sp>
        <p:nvSpPr>
          <p:cNvPr id="7" name="TextBox 6">
            <a:extLst>
              <a:ext uri="{FF2B5EF4-FFF2-40B4-BE49-F238E27FC236}">
                <a16:creationId xmlns:a16="http://schemas.microsoft.com/office/drawing/2014/main" id="{EA555FFD-B410-8460-5654-71A27DB1F56F}"/>
              </a:ext>
            </a:extLst>
          </p:cNvPr>
          <p:cNvSpPr txBox="1"/>
          <p:nvPr/>
        </p:nvSpPr>
        <p:spPr>
          <a:xfrm>
            <a:off x="1547664" y="899427"/>
            <a:ext cx="7183052" cy="369332"/>
          </a:xfrm>
          <a:prstGeom prst="rect">
            <a:avLst/>
          </a:prstGeom>
          <a:noFill/>
        </p:spPr>
        <p:txBody>
          <a:bodyPr wrap="square">
            <a:spAutoFit/>
          </a:bodyPr>
          <a:lstStyle/>
          <a:p>
            <a:r>
              <a:rPr lang="en-US" b="1" dirty="0">
                <a:latin typeface="Gill Sans MT" panose="020B0502020104020203" pitchFamily="34" charset="0"/>
              </a:rPr>
              <a:t> Overlay of Illicit Economies and Armed Violence in West Africa</a:t>
            </a:r>
            <a:endParaRPr lang="en-GB" b="1" dirty="0">
              <a:latin typeface="Gill Sans MT" panose="020B0502020104020203" pitchFamily="34" charset="0"/>
            </a:endParaRPr>
          </a:p>
        </p:txBody>
      </p:sp>
      <p:sp>
        <p:nvSpPr>
          <p:cNvPr id="11" name="TextBox 10">
            <a:extLst>
              <a:ext uri="{FF2B5EF4-FFF2-40B4-BE49-F238E27FC236}">
                <a16:creationId xmlns:a16="http://schemas.microsoft.com/office/drawing/2014/main" id="{2FD71712-4E86-CC17-B4A7-4FD0A6D8B9A5}"/>
              </a:ext>
            </a:extLst>
          </p:cNvPr>
          <p:cNvSpPr txBox="1"/>
          <p:nvPr/>
        </p:nvSpPr>
        <p:spPr>
          <a:xfrm>
            <a:off x="2946326" y="6504974"/>
            <a:ext cx="3785914" cy="276999"/>
          </a:xfrm>
          <a:prstGeom prst="rect">
            <a:avLst/>
          </a:prstGeom>
          <a:noFill/>
        </p:spPr>
        <p:txBody>
          <a:bodyPr wrap="square">
            <a:spAutoFit/>
          </a:bodyPr>
          <a:lstStyle/>
          <a:p>
            <a:r>
              <a:rPr lang="en-GB" sz="1200" dirty="0">
                <a:solidFill>
                  <a:srgbClr val="0000CC"/>
                </a:solidFill>
              </a:rPr>
              <a:t>https://wea.globalinitiative.net/illicit-hub-mapping/map</a:t>
            </a:r>
          </a:p>
        </p:txBody>
      </p:sp>
    </p:spTree>
    <p:extLst>
      <p:ext uri="{BB962C8B-B14F-4D97-AF65-F5344CB8AC3E}">
        <p14:creationId xmlns:p14="http://schemas.microsoft.com/office/powerpoint/2010/main" val="1654895218"/>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leased: Symantec Internet Security Threat Report | InfoTrust">
            <a:extLst>
              <a:ext uri="{FF2B5EF4-FFF2-40B4-BE49-F238E27FC236}">
                <a16:creationId xmlns:a16="http://schemas.microsoft.com/office/drawing/2014/main" id="{7F0DC56F-2EDB-F681-4654-1AC5DC65400F}"/>
              </a:ext>
            </a:extLst>
          </p:cNvPr>
          <p:cNvPicPr>
            <a:picLocks noChangeAspect="1" noChangeArrowheads="1"/>
          </p:cNvPicPr>
          <p:nvPr/>
        </p:nvPicPr>
        <p:blipFill rotWithShape="1">
          <a:blip r:embed="rId2">
            <a:alphaModFix amt="21000"/>
            <a:extLst>
              <a:ext uri="{28A0092B-C50C-407E-A947-70E740481C1C}">
                <a14:useLocalDpi xmlns:a14="http://schemas.microsoft.com/office/drawing/2010/main" val="0"/>
              </a:ext>
            </a:extLst>
          </a:blip>
          <a:srcRect r="11617"/>
          <a:stretch/>
        </p:blipFill>
        <p:spPr bwMode="auto">
          <a:xfrm>
            <a:off x="-26229" y="620688"/>
            <a:ext cx="9170229" cy="6203301"/>
          </a:xfrm>
          <a:prstGeom prst="rect">
            <a:avLst/>
          </a:prstGeom>
          <a:noFill/>
        </p:spPr>
      </p:pic>
      <p:pic>
        <p:nvPicPr>
          <p:cNvPr id="2" name="Picture 1">
            <a:extLst>
              <a:ext uri="{FF2B5EF4-FFF2-40B4-BE49-F238E27FC236}">
                <a16:creationId xmlns:a16="http://schemas.microsoft.com/office/drawing/2014/main" id="{6960457E-4F39-DCC7-CD4C-5B386AEADDB8}"/>
              </a:ext>
            </a:extLst>
          </p:cNvPr>
          <p:cNvPicPr>
            <a:picLocks noChangeAspect="1"/>
          </p:cNvPicPr>
          <p:nvPr/>
        </p:nvPicPr>
        <p:blipFill>
          <a:blip r:embed="rId3"/>
          <a:stretch>
            <a:fillRect/>
          </a:stretch>
        </p:blipFill>
        <p:spPr>
          <a:xfrm>
            <a:off x="1743078" y="1697906"/>
            <a:ext cx="5495853" cy="4058656"/>
          </a:xfrm>
          <a:prstGeom prst="rect">
            <a:avLst/>
          </a:prstGeom>
        </p:spPr>
      </p:pic>
      <p:sp>
        <p:nvSpPr>
          <p:cNvPr id="16" name="TextBox 15">
            <a:extLst>
              <a:ext uri="{FF2B5EF4-FFF2-40B4-BE49-F238E27FC236}">
                <a16:creationId xmlns:a16="http://schemas.microsoft.com/office/drawing/2014/main" id="{F5007D39-F761-F20A-42D2-88B48D89644F}"/>
              </a:ext>
            </a:extLst>
          </p:cNvPr>
          <p:cNvSpPr txBox="1"/>
          <p:nvPr/>
        </p:nvSpPr>
        <p:spPr>
          <a:xfrm>
            <a:off x="-45110" y="1101438"/>
            <a:ext cx="2976532" cy="1169551"/>
          </a:xfrm>
          <a:prstGeom prst="rect">
            <a:avLst/>
          </a:prstGeom>
          <a:noFill/>
        </p:spPr>
        <p:txBody>
          <a:bodyPr wrap="square">
            <a:spAutoFit/>
          </a:bodyPr>
          <a:lstStyle/>
          <a:p>
            <a:pPr algn="just">
              <a:spcAft>
                <a:spcPts val="0"/>
              </a:spcAft>
            </a:pPr>
            <a:r>
              <a:rPr lang="en-US" sz="1400" b="1">
                <a:solidFill>
                  <a:srgbClr val="D60093"/>
                </a:solidFill>
                <a:latin typeface="Gill Sans MT" panose="020B0502020104020203" pitchFamily="34" charset="0"/>
              </a:rPr>
              <a:t>Complicity of the political elites: </a:t>
            </a:r>
            <a:r>
              <a:rPr lang="en-US" sz="1400">
                <a:latin typeface="Gill Sans MT" panose="020B0502020104020203" pitchFamily="34" charset="0"/>
              </a:rPr>
              <a:t> Elites often become rich due to their connections with an array of illicit actors, including traffickers, smugglers, corrupt fixers, and brokers</a:t>
            </a:r>
            <a:endParaRPr lang="en-GB" sz="1400" dirty="0">
              <a:latin typeface="Gill Sans MT" panose="020B0502020104020203" pitchFamily="34" charset="0"/>
            </a:endParaRPr>
          </a:p>
        </p:txBody>
      </p:sp>
      <p:sp>
        <p:nvSpPr>
          <p:cNvPr id="17" name="TextBox 16">
            <a:extLst>
              <a:ext uri="{FF2B5EF4-FFF2-40B4-BE49-F238E27FC236}">
                <a16:creationId xmlns:a16="http://schemas.microsoft.com/office/drawing/2014/main" id="{8ADD86CE-8A3A-9F62-393B-D72A55787099}"/>
              </a:ext>
            </a:extLst>
          </p:cNvPr>
          <p:cNvSpPr txBox="1"/>
          <p:nvPr/>
        </p:nvSpPr>
        <p:spPr>
          <a:xfrm>
            <a:off x="-42222" y="2988521"/>
            <a:ext cx="1819414" cy="2062103"/>
          </a:xfrm>
          <a:prstGeom prst="rect">
            <a:avLst/>
          </a:prstGeom>
          <a:noFill/>
        </p:spPr>
        <p:txBody>
          <a:bodyPr wrap="square">
            <a:spAutoFit/>
          </a:bodyPr>
          <a:lstStyle/>
          <a:p>
            <a:pPr algn="just"/>
            <a:r>
              <a:rPr lang="en-US" sz="1400" b="1">
                <a:solidFill>
                  <a:srgbClr val="663300"/>
                </a:solidFill>
                <a:latin typeface="Gill Sans MT" panose="020B0502020104020203" pitchFamily="34" charset="0"/>
              </a:rPr>
              <a:t>Persistent state fragility</a:t>
            </a:r>
            <a:r>
              <a:rPr lang="en-GB" sz="1600">
                <a:latin typeface="Gill Sans MT" panose="020B0502020104020203" pitchFamily="34" charset="0"/>
              </a:rPr>
              <a:t>: </a:t>
            </a:r>
            <a:r>
              <a:rPr lang="en-US" sz="1400">
                <a:latin typeface="Gill Sans MT" panose="020B0502020104020203" pitchFamily="34" charset="0"/>
              </a:rPr>
              <a:t> In much of SSA, the state is no longer fulfilling its core responsibility of providing important public goods, allowing non-state actors to </a:t>
            </a:r>
            <a:r>
              <a:rPr lang="en-GB" sz="1400">
                <a:latin typeface="Gill Sans MT" panose="020B0502020104020203" pitchFamily="34" charset="0"/>
              </a:rPr>
              <a:t>fill the void</a:t>
            </a:r>
            <a:endParaRPr lang="en-GB" sz="1000" dirty="0">
              <a:latin typeface="Gill Sans MT" panose="020B0502020104020203" pitchFamily="34" charset="0"/>
            </a:endParaRPr>
          </a:p>
        </p:txBody>
      </p:sp>
      <p:sp>
        <p:nvSpPr>
          <p:cNvPr id="19" name="TextBox 18">
            <a:extLst>
              <a:ext uri="{FF2B5EF4-FFF2-40B4-BE49-F238E27FC236}">
                <a16:creationId xmlns:a16="http://schemas.microsoft.com/office/drawing/2014/main" id="{722D2FF2-C895-90C0-0AFA-2677E801A28F}"/>
              </a:ext>
            </a:extLst>
          </p:cNvPr>
          <p:cNvSpPr txBox="1"/>
          <p:nvPr/>
        </p:nvSpPr>
        <p:spPr>
          <a:xfrm>
            <a:off x="259255" y="5652236"/>
            <a:ext cx="2713773" cy="1200329"/>
          </a:xfrm>
          <a:prstGeom prst="rect">
            <a:avLst/>
          </a:prstGeom>
          <a:noFill/>
        </p:spPr>
        <p:txBody>
          <a:bodyPr wrap="square">
            <a:spAutoFit/>
          </a:bodyPr>
          <a:lstStyle/>
          <a:p>
            <a:pPr algn="just"/>
            <a:r>
              <a:rPr lang="en-US" sz="1400" b="1">
                <a:solidFill>
                  <a:srgbClr val="C00000"/>
                </a:solidFill>
                <a:latin typeface="Gill Sans MT" panose="020B0502020104020203" pitchFamily="34" charset="0"/>
              </a:rPr>
              <a:t>Economic Marginalisation</a:t>
            </a:r>
            <a:r>
              <a:rPr lang="en-US" sz="1600">
                <a:solidFill>
                  <a:srgbClr val="C00000"/>
                </a:solidFill>
                <a:latin typeface="Gill Sans MT" panose="020B0502020104020203" pitchFamily="34" charset="0"/>
              </a:rPr>
              <a:t>: </a:t>
            </a:r>
            <a:r>
              <a:rPr lang="en-US" sz="1400">
                <a:latin typeface="Gill Sans MT" panose="020B0502020104020203" pitchFamily="34" charset="0"/>
              </a:rPr>
              <a:t>The World Bank estimates that eight of the world’s top 10 countries with the greatest rates of inequality are African</a:t>
            </a:r>
            <a:endParaRPr lang="en-US" sz="1350" dirty="0"/>
          </a:p>
        </p:txBody>
      </p:sp>
      <p:sp>
        <p:nvSpPr>
          <p:cNvPr id="20" name="TextBox 19">
            <a:extLst>
              <a:ext uri="{FF2B5EF4-FFF2-40B4-BE49-F238E27FC236}">
                <a16:creationId xmlns:a16="http://schemas.microsoft.com/office/drawing/2014/main" id="{2EA5CD9B-C930-7E00-3D85-6E4ACEBDFA7F}"/>
              </a:ext>
            </a:extLst>
          </p:cNvPr>
          <p:cNvSpPr txBox="1"/>
          <p:nvPr/>
        </p:nvSpPr>
        <p:spPr>
          <a:xfrm>
            <a:off x="6386088" y="1198060"/>
            <a:ext cx="2773905" cy="1200329"/>
          </a:xfrm>
          <a:prstGeom prst="rect">
            <a:avLst/>
          </a:prstGeom>
          <a:noFill/>
        </p:spPr>
        <p:txBody>
          <a:bodyPr wrap="square">
            <a:spAutoFit/>
          </a:bodyPr>
          <a:lstStyle/>
          <a:p>
            <a:pPr algn="just"/>
            <a:r>
              <a:rPr lang="en-US" sz="1400" b="1">
                <a:solidFill>
                  <a:srgbClr val="009900"/>
                </a:solidFill>
                <a:latin typeface="Gill Sans MT" panose="020B0502020104020203" pitchFamily="34" charset="0"/>
              </a:rPr>
              <a:t>Weak rule of law</a:t>
            </a:r>
            <a:r>
              <a:rPr lang="en-GB" sz="1600">
                <a:latin typeface="Gill Sans MT" panose="020B0502020104020203" pitchFamily="34" charset="0"/>
              </a:rPr>
              <a:t>: </a:t>
            </a:r>
            <a:r>
              <a:rPr lang="en-US" sz="1400">
                <a:latin typeface="Gill Sans MT" panose="020B0502020104020203" pitchFamily="34" charset="0"/>
              </a:rPr>
              <a:t>When the law is not applied evenly, and  transparency and accountability mechanisms are weak, state officials collude with criminal networks</a:t>
            </a:r>
            <a:endParaRPr lang="en-US" sz="1350" dirty="0"/>
          </a:p>
        </p:txBody>
      </p:sp>
      <p:sp>
        <p:nvSpPr>
          <p:cNvPr id="21" name="TextBox 20">
            <a:extLst>
              <a:ext uri="{FF2B5EF4-FFF2-40B4-BE49-F238E27FC236}">
                <a16:creationId xmlns:a16="http://schemas.microsoft.com/office/drawing/2014/main" id="{4BF84843-2AB3-6B79-E8B7-612E4CBDAA38}"/>
              </a:ext>
            </a:extLst>
          </p:cNvPr>
          <p:cNvSpPr txBox="1"/>
          <p:nvPr/>
        </p:nvSpPr>
        <p:spPr>
          <a:xfrm>
            <a:off x="7196432" y="3007946"/>
            <a:ext cx="1885297" cy="2031325"/>
          </a:xfrm>
          <a:prstGeom prst="rect">
            <a:avLst/>
          </a:prstGeom>
          <a:noFill/>
        </p:spPr>
        <p:txBody>
          <a:bodyPr wrap="square">
            <a:spAutoFit/>
          </a:bodyPr>
          <a:lstStyle/>
          <a:p>
            <a:pPr algn="just"/>
            <a:r>
              <a:rPr lang="en-US" sz="1400" b="1">
                <a:solidFill>
                  <a:srgbClr val="0000CC"/>
                </a:solidFill>
                <a:latin typeface="Gill Sans MT" panose="020B0502020104020203" pitchFamily="34" charset="0"/>
              </a:rPr>
              <a:t>Border porosity: </a:t>
            </a:r>
            <a:r>
              <a:rPr lang="en-US" sz="1400">
                <a:latin typeface="Gill Sans MT" panose="020B0502020104020203" pitchFamily="34" charset="0"/>
              </a:rPr>
              <a:t>Sates’ borders are generally known to be porous and fragile, thereby promoting transnational criminal flows rather than facilitating integration in the region</a:t>
            </a:r>
            <a:endParaRPr lang="en-US" sz="1350" dirty="0"/>
          </a:p>
        </p:txBody>
      </p:sp>
      <p:sp>
        <p:nvSpPr>
          <p:cNvPr id="22" name="TextBox 21">
            <a:extLst>
              <a:ext uri="{FF2B5EF4-FFF2-40B4-BE49-F238E27FC236}">
                <a16:creationId xmlns:a16="http://schemas.microsoft.com/office/drawing/2014/main" id="{03AE883A-A12F-CBC8-F709-73395A692F9E}"/>
              </a:ext>
            </a:extLst>
          </p:cNvPr>
          <p:cNvSpPr txBox="1"/>
          <p:nvPr/>
        </p:nvSpPr>
        <p:spPr>
          <a:xfrm>
            <a:off x="5652121" y="5697395"/>
            <a:ext cx="3429608" cy="1169551"/>
          </a:xfrm>
          <a:prstGeom prst="rect">
            <a:avLst/>
          </a:prstGeom>
          <a:noFill/>
        </p:spPr>
        <p:txBody>
          <a:bodyPr wrap="square">
            <a:spAutoFit/>
          </a:bodyPr>
          <a:lstStyle/>
          <a:p>
            <a:pPr algn="just"/>
            <a:r>
              <a:rPr lang="en-US" sz="1400" b="1">
                <a:solidFill>
                  <a:srgbClr val="663300"/>
                </a:solidFill>
                <a:latin typeface="Gill Sans MT" panose="020B0502020104020203" pitchFamily="34" charset="0"/>
              </a:rPr>
              <a:t>Limited policing capacity: </a:t>
            </a:r>
            <a:r>
              <a:rPr lang="en-GB" sz="1400" b="1">
                <a:solidFill>
                  <a:srgbClr val="663300"/>
                </a:solidFill>
                <a:latin typeface="Gill Sans MT" panose="020B0502020104020203" pitchFamily="34" charset="0"/>
              </a:rPr>
              <a:t> </a:t>
            </a:r>
            <a:r>
              <a:rPr lang="en-US" sz="1400">
                <a:latin typeface="Gill Sans MT" panose="020B0502020104020203" pitchFamily="34" charset="0"/>
              </a:rPr>
              <a:t>Africa has far fewer police per citizen than other regions. There are only 180 police per 100,000 people on the continent, compounded by lopsided elitist deployment</a:t>
            </a:r>
            <a:endParaRPr lang="en-US" sz="1350" dirty="0"/>
          </a:p>
        </p:txBody>
      </p:sp>
      <p:sp>
        <p:nvSpPr>
          <p:cNvPr id="23" name="TextBox 22">
            <a:extLst>
              <a:ext uri="{FF2B5EF4-FFF2-40B4-BE49-F238E27FC236}">
                <a16:creationId xmlns:a16="http://schemas.microsoft.com/office/drawing/2014/main" id="{30E1F2A2-3CD6-CAFD-0157-A3815E6C0A45}"/>
              </a:ext>
            </a:extLst>
          </p:cNvPr>
          <p:cNvSpPr txBox="1"/>
          <p:nvPr/>
        </p:nvSpPr>
        <p:spPr>
          <a:xfrm>
            <a:off x="2746652" y="1891590"/>
            <a:ext cx="423251" cy="369332"/>
          </a:xfrm>
          <a:prstGeom prst="rect">
            <a:avLst/>
          </a:prstGeom>
          <a:noFill/>
        </p:spPr>
        <p:txBody>
          <a:bodyPr wrap="square" rtlCol="0">
            <a:spAutoFit/>
          </a:bodyPr>
          <a:lstStyle/>
          <a:p>
            <a:pPr algn="ctr"/>
            <a:r>
              <a:rPr lang="en-US" b="1">
                <a:solidFill>
                  <a:schemeClr val="bg1"/>
                </a:solidFill>
              </a:rPr>
              <a:t>01</a:t>
            </a:r>
            <a:endParaRPr lang="en-US" b="1" dirty="0">
              <a:solidFill>
                <a:schemeClr val="bg1"/>
              </a:solidFill>
            </a:endParaRPr>
          </a:p>
        </p:txBody>
      </p:sp>
      <p:sp>
        <p:nvSpPr>
          <p:cNvPr id="24" name="TextBox 23">
            <a:extLst>
              <a:ext uri="{FF2B5EF4-FFF2-40B4-BE49-F238E27FC236}">
                <a16:creationId xmlns:a16="http://schemas.microsoft.com/office/drawing/2014/main" id="{FC7E37F7-F6D4-6B3D-96CF-0DFDA5B90AD7}"/>
              </a:ext>
            </a:extLst>
          </p:cNvPr>
          <p:cNvSpPr txBox="1"/>
          <p:nvPr/>
        </p:nvSpPr>
        <p:spPr>
          <a:xfrm>
            <a:off x="1988509" y="3562890"/>
            <a:ext cx="423251" cy="369332"/>
          </a:xfrm>
          <a:prstGeom prst="rect">
            <a:avLst/>
          </a:prstGeom>
          <a:noFill/>
        </p:spPr>
        <p:txBody>
          <a:bodyPr wrap="square" rtlCol="0">
            <a:spAutoFit/>
          </a:bodyPr>
          <a:lstStyle/>
          <a:p>
            <a:pPr algn="ctr"/>
            <a:r>
              <a:rPr lang="en-US" b="1">
                <a:solidFill>
                  <a:schemeClr val="bg1"/>
                </a:solidFill>
              </a:rPr>
              <a:t>02</a:t>
            </a:r>
            <a:endParaRPr lang="en-US" b="1" dirty="0">
              <a:solidFill>
                <a:schemeClr val="bg1"/>
              </a:solidFill>
            </a:endParaRPr>
          </a:p>
        </p:txBody>
      </p:sp>
      <p:sp>
        <p:nvSpPr>
          <p:cNvPr id="25" name="TextBox 24">
            <a:extLst>
              <a:ext uri="{FF2B5EF4-FFF2-40B4-BE49-F238E27FC236}">
                <a16:creationId xmlns:a16="http://schemas.microsoft.com/office/drawing/2014/main" id="{546A5ADE-7BE7-97D9-1966-9A79909B8B8E}"/>
              </a:ext>
            </a:extLst>
          </p:cNvPr>
          <p:cNvSpPr txBox="1"/>
          <p:nvPr/>
        </p:nvSpPr>
        <p:spPr>
          <a:xfrm>
            <a:off x="2780597" y="5157192"/>
            <a:ext cx="423251" cy="369332"/>
          </a:xfrm>
          <a:prstGeom prst="rect">
            <a:avLst/>
          </a:prstGeom>
          <a:noFill/>
        </p:spPr>
        <p:txBody>
          <a:bodyPr wrap="square" rtlCol="0">
            <a:spAutoFit/>
          </a:bodyPr>
          <a:lstStyle/>
          <a:p>
            <a:pPr algn="ctr"/>
            <a:r>
              <a:rPr lang="en-US" b="1">
                <a:solidFill>
                  <a:schemeClr val="bg1"/>
                </a:solidFill>
              </a:rPr>
              <a:t>03</a:t>
            </a:r>
            <a:endParaRPr lang="en-US" b="1" dirty="0">
              <a:solidFill>
                <a:schemeClr val="bg1"/>
              </a:solidFill>
            </a:endParaRPr>
          </a:p>
        </p:txBody>
      </p:sp>
      <p:sp>
        <p:nvSpPr>
          <p:cNvPr id="26" name="TextBox 25">
            <a:extLst>
              <a:ext uri="{FF2B5EF4-FFF2-40B4-BE49-F238E27FC236}">
                <a16:creationId xmlns:a16="http://schemas.microsoft.com/office/drawing/2014/main" id="{89FFFE7A-B2A9-DF81-B432-D14393846CE7}"/>
              </a:ext>
            </a:extLst>
          </p:cNvPr>
          <p:cNvSpPr txBox="1"/>
          <p:nvPr/>
        </p:nvSpPr>
        <p:spPr>
          <a:xfrm>
            <a:off x="5849501" y="1961018"/>
            <a:ext cx="423251" cy="369332"/>
          </a:xfrm>
          <a:prstGeom prst="rect">
            <a:avLst/>
          </a:prstGeom>
          <a:noFill/>
        </p:spPr>
        <p:txBody>
          <a:bodyPr wrap="square" rtlCol="0">
            <a:spAutoFit/>
          </a:bodyPr>
          <a:lstStyle/>
          <a:p>
            <a:pPr algn="ctr"/>
            <a:r>
              <a:rPr lang="en-US" b="1">
                <a:solidFill>
                  <a:schemeClr val="bg1"/>
                </a:solidFill>
              </a:rPr>
              <a:t>06</a:t>
            </a:r>
            <a:endParaRPr lang="en-US" b="1" dirty="0">
              <a:solidFill>
                <a:schemeClr val="bg1"/>
              </a:solidFill>
            </a:endParaRPr>
          </a:p>
        </p:txBody>
      </p:sp>
      <p:sp>
        <p:nvSpPr>
          <p:cNvPr id="27" name="TextBox 26">
            <a:extLst>
              <a:ext uri="{FF2B5EF4-FFF2-40B4-BE49-F238E27FC236}">
                <a16:creationId xmlns:a16="http://schemas.microsoft.com/office/drawing/2014/main" id="{0AFA0641-9C59-8A15-D6A3-2107499B3621}"/>
              </a:ext>
            </a:extLst>
          </p:cNvPr>
          <p:cNvSpPr txBox="1"/>
          <p:nvPr/>
        </p:nvSpPr>
        <p:spPr>
          <a:xfrm>
            <a:off x="5797206" y="5145710"/>
            <a:ext cx="423251" cy="369332"/>
          </a:xfrm>
          <a:prstGeom prst="rect">
            <a:avLst/>
          </a:prstGeom>
          <a:noFill/>
        </p:spPr>
        <p:txBody>
          <a:bodyPr wrap="square" rtlCol="0">
            <a:spAutoFit/>
          </a:bodyPr>
          <a:lstStyle/>
          <a:p>
            <a:pPr algn="ctr"/>
            <a:r>
              <a:rPr lang="en-US" b="1">
                <a:solidFill>
                  <a:schemeClr val="bg1"/>
                </a:solidFill>
              </a:rPr>
              <a:t>04</a:t>
            </a:r>
            <a:endParaRPr lang="en-US" b="1" dirty="0">
              <a:solidFill>
                <a:schemeClr val="bg1"/>
              </a:solidFill>
            </a:endParaRPr>
          </a:p>
        </p:txBody>
      </p:sp>
      <p:sp>
        <p:nvSpPr>
          <p:cNvPr id="28" name="TextBox 27">
            <a:extLst>
              <a:ext uri="{FF2B5EF4-FFF2-40B4-BE49-F238E27FC236}">
                <a16:creationId xmlns:a16="http://schemas.microsoft.com/office/drawing/2014/main" id="{956D088F-ED2C-13A2-E5C3-91D5C3D67EED}"/>
              </a:ext>
            </a:extLst>
          </p:cNvPr>
          <p:cNvSpPr txBox="1"/>
          <p:nvPr/>
        </p:nvSpPr>
        <p:spPr>
          <a:xfrm>
            <a:off x="4936351" y="4060701"/>
            <a:ext cx="423251" cy="300082"/>
          </a:xfrm>
          <a:prstGeom prst="rect">
            <a:avLst/>
          </a:prstGeom>
          <a:noFill/>
        </p:spPr>
        <p:txBody>
          <a:bodyPr wrap="square" rtlCol="0">
            <a:spAutoFit/>
          </a:bodyPr>
          <a:lstStyle/>
          <a:p>
            <a:pPr algn="ctr"/>
            <a:r>
              <a:rPr lang="en-US" sz="1350" b="1">
                <a:solidFill>
                  <a:schemeClr val="bg1"/>
                </a:solidFill>
              </a:rPr>
              <a:t>05</a:t>
            </a:r>
            <a:endParaRPr lang="en-US" sz="1350" b="1" dirty="0">
              <a:solidFill>
                <a:schemeClr val="bg1"/>
              </a:solidFill>
            </a:endParaRPr>
          </a:p>
        </p:txBody>
      </p:sp>
      <p:sp>
        <p:nvSpPr>
          <p:cNvPr id="29" name="TextBox 28">
            <a:extLst>
              <a:ext uri="{FF2B5EF4-FFF2-40B4-BE49-F238E27FC236}">
                <a16:creationId xmlns:a16="http://schemas.microsoft.com/office/drawing/2014/main" id="{7296AA80-C8A3-1E7B-230E-A7F05F2ECBC3}"/>
              </a:ext>
            </a:extLst>
          </p:cNvPr>
          <p:cNvSpPr txBox="1"/>
          <p:nvPr/>
        </p:nvSpPr>
        <p:spPr>
          <a:xfrm>
            <a:off x="6602512" y="3563724"/>
            <a:ext cx="423251" cy="369332"/>
          </a:xfrm>
          <a:prstGeom prst="rect">
            <a:avLst/>
          </a:prstGeom>
          <a:noFill/>
        </p:spPr>
        <p:txBody>
          <a:bodyPr wrap="square" rtlCol="0">
            <a:spAutoFit/>
          </a:bodyPr>
          <a:lstStyle/>
          <a:p>
            <a:pPr algn="ctr"/>
            <a:r>
              <a:rPr lang="en-US" b="1">
                <a:solidFill>
                  <a:schemeClr val="bg1"/>
                </a:solidFill>
              </a:rPr>
              <a:t>05</a:t>
            </a:r>
            <a:endParaRPr lang="en-US" b="1" dirty="0">
              <a:solidFill>
                <a:schemeClr val="bg1"/>
              </a:solidFill>
            </a:endParaRPr>
          </a:p>
        </p:txBody>
      </p:sp>
      <p:sp>
        <p:nvSpPr>
          <p:cNvPr id="5" name="TextBox 4">
            <a:extLst>
              <a:ext uri="{FF2B5EF4-FFF2-40B4-BE49-F238E27FC236}">
                <a16:creationId xmlns:a16="http://schemas.microsoft.com/office/drawing/2014/main" id="{8345AA1D-8C0E-45CA-C9E2-96F2B0BF0440}"/>
              </a:ext>
            </a:extLst>
          </p:cNvPr>
          <p:cNvSpPr txBox="1"/>
          <p:nvPr/>
        </p:nvSpPr>
        <p:spPr>
          <a:xfrm>
            <a:off x="-26229" y="-8853"/>
            <a:ext cx="9170229" cy="1077218"/>
          </a:xfrm>
          <a:prstGeom prst="rect">
            <a:avLst/>
          </a:prstGeom>
          <a:solidFill>
            <a:schemeClr val="bg2">
              <a:lumMod val="90000"/>
            </a:schemeClr>
          </a:solidFill>
        </p:spPr>
        <p:txBody>
          <a:bodyPr wrap="square">
            <a:spAutoFit/>
          </a:bodyPr>
          <a:lstStyle/>
          <a:p>
            <a:pPr algn="ctr">
              <a:defRPr/>
            </a:pPr>
            <a:r>
              <a:rPr lang="en-US" sz="3200" b="1">
                <a:solidFill>
                  <a:schemeClr val="accent4">
                    <a:lumMod val="75000"/>
                  </a:schemeClr>
                </a:solidFill>
                <a:latin typeface="Gill Sans MT" panose="020B0502020104020203" pitchFamily="34" charset="0"/>
              </a:rPr>
              <a:t>Sub Saharan Africa’s Vulnerability to Violent Conflict and Organised Crime</a:t>
            </a:r>
            <a:endParaRPr lang="en-US" sz="3200" b="1" dirty="0">
              <a:solidFill>
                <a:schemeClr val="accent4">
                  <a:lumMod val="75000"/>
                </a:schemeClr>
              </a:solidFill>
              <a:latin typeface="Gill Sans MT" panose="020B0502020104020203" pitchFamily="34" charset="0"/>
            </a:endParaRPr>
          </a:p>
        </p:txBody>
      </p:sp>
      <p:pic>
        <p:nvPicPr>
          <p:cNvPr id="6" name="Picture 5">
            <a:extLst>
              <a:ext uri="{FF2B5EF4-FFF2-40B4-BE49-F238E27FC236}">
                <a16:creationId xmlns:a16="http://schemas.microsoft.com/office/drawing/2014/main" id="{C5B611B5-8DB0-C539-15C7-D16A533DFD66}"/>
              </a:ext>
            </a:extLst>
          </p:cNvPr>
          <p:cNvPicPr>
            <a:picLocks noChangeAspect="1"/>
          </p:cNvPicPr>
          <p:nvPr/>
        </p:nvPicPr>
        <p:blipFill>
          <a:blip r:embed="rId4"/>
          <a:stretch>
            <a:fillRect/>
          </a:stretch>
        </p:blipFill>
        <p:spPr>
          <a:xfrm>
            <a:off x="3189575" y="2358926"/>
            <a:ext cx="2670010" cy="2720274"/>
          </a:xfrm>
          <a:prstGeom prst="ellipse">
            <a:avLst/>
          </a:prstGeom>
          <a:ln>
            <a:noFill/>
          </a:ln>
          <a:effectLst>
            <a:softEdge rad="112500"/>
          </a:effectLst>
        </p:spPr>
      </p:pic>
      <p:sp>
        <p:nvSpPr>
          <p:cNvPr id="9" name="TextBox 8">
            <a:extLst>
              <a:ext uri="{FF2B5EF4-FFF2-40B4-BE49-F238E27FC236}">
                <a16:creationId xmlns:a16="http://schemas.microsoft.com/office/drawing/2014/main" id="{03C525AC-DCC6-4A3F-BE01-27A78E2AB3F0}"/>
              </a:ext>
            </a:extLst>
          </p:cNvPr>
          <p:cNvSpPr txBox="1"/>
          <p:nvPr/>
        </p:nvSpPr>
        <p:spPr>
          <a:xfrm>
            <a:off x="3751906" y="4327441"/>
            <a:ext cx="1800199" cy="338554"/>
          </a:xfrm>
          <a:prstGeom prst="rect">
            <a:avLst/>
          </a:prstGeom>
          <a:noFill/>
        </p:spPr>
        <p:txBody>
          <a:bodyPr wrap="square">
            <a:spAutoFit/>
          </a:bodyPr>
          <a:lstStyle/>
          <a:p>
            <a:r>
              <a:rPr lang="en-GB" sz="1600">
                <a:latin typeface="Gill Sans MT" panose="020B0502020104020203" pitchFamily="34" charset="0"/>
              </a:rPr>
              <a:t>Drivers &amp; Enablers</a:t>
            </a:r>
            <a:endParaRPr lang="en-GB" sz="1600" dirty="0">
              <a:latin typeface="Gill Sans MT" panose="020B0502020104020203" pitchFamily="34" charset="0"/>
            </a:endParaRPr>
          </a:p>
        </p:txBody>
      </p:sp>
    </p:spTree>
    <p:extLst>
      <p:ext uri="{BB962C8B-B14F-4D97-AF65-F5344CB8AC3E}">
        <p14:creationId xmlns:p14="http://schemas.microsoft.com/office/powerpoint/2010/main" val="17596742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3AD318CC-E2A8-4E27-9548-A047A7899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1E4D7C27-4BAF-B773-7C35-2D9A8FD3CFBF}"/>
              </a:ext>
            </a:extLst>
          </p:cNvPr>
          <p:cNvSpPr/>
          <p:nvPr/>
        </p:nvSpPr>
        <p:spPr>
          <a:xfrm>
            <a:off x="501525" y="1097279"/>
            <a:ext cx="2847230" cy="2690949"/>
          </a:xfrm>
          <a:prstGeom prst="rect">
            <a:avLst/>
          </a:prstGeom>
        </p:spPr>
        <p:txBody>
          <a:bodyPr vert="horz" lIns="91440" tIns="45720" rIns="91440" bIns="45720" rtlCol="0" anchor="t">
            <a:normAutofit/>
          </a:bodyPr>
          <a:lstStyle/>
          <a:p>
            <a:pPr defTabSz="914400">
              <a:lnSpc>
                <a:spcPct val="90000"/>
              </a:lnSpc>
              <a:spcBef>
                <a:spcPct val="0"/>
              </a:spcBef>
              <a:spcAft>
                <a:spcPts val="600"/>
              </a:spcAft>
              <a:defRPr/>
            </a:pPr>
            <a:r>
              <a:rPr lang="en-US" sz="3600" b="1" kern="1200" dirty="0">
                <a:solidFill>
                  <a:schemeClr val="tx1"/>
                </a:solidFill>
                <a:latin typeface="+mj-lt"/>
                <a:ea typeface="+mj-ea"/>
                <a:cs typeface="+mj-cs"/>
              </a:rPr>
              <a:t>Impact of Conflict-Crime Nexus on Political Stability in SSA</a:t>
            </a:r>
          </a:p>
        </p:txBody>
      </p:sp>
      <p:grpSp>
        <p:nvGrpSpPr>
          <p:cNvPr id="20" name="Group 19">
            <a:extLst>
              <a:ext uri="{FF2B5EF4-FFF2-40B4-BE49-F238E27FC236}">
                <a16:creationId xmlns:a16="http://schemas.microsoft.com/office/drawing/2014/main" id="{B14B560F-9DD7-4302-A60B-EBD3EF59B0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250" y="4415246"/>
            <a:ext cx="8986749" cy="2087795"/>
            <a:chOff x="143163" y="5763486"/>
            <a:chExt cx="11982332" cy="739555"/>
          </a:xfrm>
        </p:grpSpPr>
        <p:sp>
          <p:nvSpPr>
            <p:cNvPr id="21" name="Rectangle 20">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C21D6966-343E-49AC-A026-D2497E0C3C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23" name="Rectangle 22">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50279" y="587829"/>
            <a:ext cx="4878975"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878716" y="658290"/>
            <a:ext cx="4736274" cy="4300447"/>
          </a:xfrm>
          <a:prstGeom prst="rect">
            <a:avLst/>
          </a:prstGeom>
        </p:spPr>
        <p:txBody>
          <a:bodyPr vert="horz" lIns="91440" tIns="45720" rIns="91440" bIns="45720" rtlCol="0" anchor="t">
            <a:noAutofit/>
          </a:bodyPr>
          <a:lstStyle/>
          <a:p>
            <a:pPr marL="457200" indent="-228600" defTabSz="914400">
              <a:lnSpc>
                <a:spcPct val="90000"/>
              </a:lnSpc>
              <a:spcAft>
                <a:spcPts val="600"/>
              </a:spcAft>
              <a:buFont typeface="Arial" panose="020B0604020202020204" pitchFamily="34" charset="0"/>
              <a:buChar char="•"/>
            </a:pPr>
            <a:r>
              <a:rPr lang="en-US" sz="1200" b="1" dirty="0">
                <a:solidFill>
                  <a:srgbClr val="00B050"/>
                </a:solidFill>
              </a:rPr>
              <a:t>Exacerbate the threat of violent extremism</a:t>
            </a:r>
            <a:r>
              <a:rPr lang="en-US" sz="1200" dirty="0">
                <a:solidFill>
                  <a:srgbClr val="00B050"/>
                </a:solidFill>
              </a:rPr>
              <a:t>: </a:t>
            </a:r>
            <a:r>
              <a:rPr lang="en-US" sz="1200" dirty="0"/>
              <a:t>The most visible impact of the violent conflict-</a:t>
            </a:r>
            <a:r>
              <a:rPr lang="en-US" sz="1200" dirty="0" err="1"/>
              <a:t>organised</a:t>
            </a:r>
            <a:r>
              <a:rPr lang="en-US" sz="1200" dirty="0"/>
              <a:t> crime nexus is the rise in violent extremism and terrorism. Criminal networks and activities fuel violent conflict and finance terrorists</a:t>
            </a:r>
          </a:p>
          <a:p>
            <a:pPr indent="-228600" defTabSz="914400">
              <a:lnSpc>
                <a:spcPct val="90000"/>
              </a:lnSpc>
              <a:spcAft>
                <a:spcPts val="600"/>
              </a:spcAft>
              <a:buFont typeface="Arial" panose="020B0604020202020204" pitchFamily="34" charset="0"/>
              <a:buChar char="•"/>
            </a:pPr>
            <a:endParaRPr lang="en-US" sz="1200" dirty="0"/>
          </a:p>
          <a:p>
            <a:pPr marL="457200" indent="-228600" defTabSz="914400">
              <a:lnSpc>
                <a:spcPct val="90000"/>
              </a:lnSpc>
              <a:spcAft>
                <a:spcPts val="600"/>
              </a:spcAft>
              <a:buFont typeface="Arial" panose="020B0604020202020204" pitchFamily="34" charset="0"/>
              <a:buChar char="•"/>
            </a:pPr>
            <a:r>
              <a:rPr lang="en-US" sz="1200" b="1" dirty="0">
                <a:solidFill>
                  <a:srgbClr val="FF0066"/>
                </a:solidFill>
              </a:rPr>
              <a:t>Create serious economic distortions</a:t>
            </a:r>
            <a:r>
              <a:rPr lang="en-US" sz="1200" dirty="0">
                <a:solidFill>
                  <a:srgbClr val="FF0066"/>
                </a:solidFill>
              </a:rPr>
              <a:t>:  </a:t>
            </a:r>
            <a:r>
              <a:rPr lang="en-US" sz="1200" dirty="0"/>
              <a:t>The UNCTAD estimated in 2020 that Africa lost about US$88.6 billion in illicit financial flows linked to criminal activities. This is equivalent to 3.7% of the continent’s GDP. The loss of money through these crimes is a serious issue for regional stability</a:t>
            </a:r>
          </a:p>
          <a:p>
            <a:pPr indent="-228600" defTabSz="914400">
              <a:lnSpc>
                <a:spcPct val="90000"/>
              </a:lnSpc>
              <a:spcAft>
                <a:spcPts val="600"/>
              </a:spcAft>
              <a:buFont typeface="Arial" panose="020B0604020202020204" pitchFamily="34" charset="0"/>
              <a:buChar char="•"/>
            </a:pPr>
            <a:endParaRPr lang="en-US" sz="1200" dirty="0">
              <a:solidFill>
                <a:schemeClr val="accent4">
                  <a:lumMod val="75000"/>
                </a:schemeClr>
              </a:solidFill>
            </a:endParaRPr>
          </a:p>
          <a:p>
            <a:pPr marL="457200" indent="-228600" defTabSz="914400">
              <a:lnSpc>
                <a:spcPct val="90000"/>
              </a:lnSpc>
              <a:spcAft>
                <a:spcPts val="600"/>
              </a:spcAft>
              <a:buFont typeface="Arial" panose="020B0604020202020204" pitchFamily="34" charset="0"/>
              <a:buChar char="•"/>
            </a:pPr>
            <a:r>
              <a:rPr lang="en-US" sz="1200" b="1" dirty="0">
                <a:solidFill>
                  <a:schemeClr val="accent4">
                    <a:lumMod val="75000"/>
                  </a:schemeClr>
                </a:solidFill>
              </a:rPr>
              <a:t>Compromise national security</a:t>
            </a:r>
            <a:r>
              <a:rPr lang="en-US" sz="1200" dirty="0">
                <a:solidFill>
                  <a:schemeClr val="accent4">
                    <a:lumMod val="75000"/>
                  </a:schemeClr>
                </a:solidFill>
              </a:rPr>
              <a:t>: </a:t>
            </a:r>
            <a:r>
              <a:rPr lang="en-US" sz="1200" dirty="0"/>
              <a:t>When they penetrate state institutions, organized crime undermines national security by corrupting state security forces, with dire implications for public safety.  The case of Guinea-Bissau as </a:t>
            </a:r>
            <a:r>
              <a:rPr lang="en-US" sz="1200" b="1" dirty="0"/>
              <a:t>narco-state:</a:t>
            </a:r>
            <a:r>
              <a:rPr lang="en-US" sz="1200" i="1" dirty="0"/>
              <a:t> Feb 2022 attempted coup </a:t>
            </a:r>
          </a:p>
          <a:p>
            <a:pPr marL="457200" indent="-228600" defTabSz="914400">
              <a:lnSpc>
                <a:spcPct val="90000"/>
              </a:lnSpc>
              <a:spcAft>
                <a:spcPts val="600"/>
              </a:spcAft>
              <a:buFont typeface="Arial" panose="020B0604020202020204" pitchFamily="34" charset="0"/>
              <a:buChar char="•"/>
            </a:pPr>
            <a:endParaRPr lang="en-US" sz="1200" dirty="0"/>
          </a:p>
          <a:p>
            <a:pPr marL="457200" indent="-228600" defTabSz="914400">
              <a:lnSpc>
                <a:spcPct val="90000"/>
              </a:lnSpc>
              <a:spcAft>
                <a:spcPts val="600"/>
              </a:spcAft>
              <a:buFont typeface="Arial" panose="020B0604020202020204" pitchFamily="34" charset="0"/>
              <a:buChar char="•"/>
            </a:pPr>
            <a:r>
              <a:rPr lang="en-US" sz="1200" b="1" dirty="0">
                <a:solidFill>
                  <a:srgbClr val="7030A0"/>
                </a:solidFill>
              </a:rPr>
              <a:t>Diffusion or spillover of risks: </a:t>
            </a:r>
            <a:r>
              <a:rPr lang="en-US" sz="1200" dirty="0"/>
              <a:t>Conflict –crime dynamics generates spill over risks. Following the ousting of Muammar Gaddafi in 2011, southward arms flows from Libya enabled armed groups operating in the Sahel and Lake Chad Basin, leading to destabilization of the </a:t>
            </a:r>
            <a:r>
              <a:rPr lang="en-US" sz="1200" dirty="0" err="1"/>
              <a:t>Liptarko-Gourma</a:t>
            </a:r>
            <a:r>
              <a:rPr lang="en-US" sz="1200" dirty="0"/>
              <a:t> region and Lake Chad region</a:t>
            </a:r>
          </a:p>
          <a:p>
            <a:pPr marL="457200" indent="-228600" defTabSz="914400">
              <a:lnSpc>
                <a:spcPct val="90000"/>
              </a:lnSpc>
              <a:spcAft>
                <a:spcPts val="600"/>
              </a:spcAft>
              <a:buFont typeface="Arial" panose="020B0604020202020204" pitchFamily="34" charset="0"/>
              <a:buChar char="•"/>
            </a:pPr>
            <a:endParaRPr lang="en-US" sz="1200" dirty="0"/>
          </a:p>
          <a:p>
            <a:pPr marL="457200" indent="-228600" defTabSz="914400">
              <a:lnSpc>
                <a:spcPct val="90000"/>
              </a:lnSpc>
              <a:spcAft>
                <a:spcPts val="600"/>
              </a:spcAft>
              <a:buFont typeface="Arial" panose="020B0604020202020204" pitchFamily="34" charset="0"/>
              <a:buChar char="•"/>
            </a:pPr>
            <a:r>
              <a:rPr lang="en-US" sz="1200" b="1" dirty="0">
                <a:solidFill>
                  <a:srgbClr val="002060"/>
                </a:solidFill>
              </a:rPr>
              <a:t>Complexification of threat environment: </a:t>
            </a:r>
            <a:r>
              <a:rPr lang="en-US" sz="1200" dirty="0"/>
              <a:t>The dynamics of organized crime in cocoa industry help drive deforestation in Côte d’Ivoire by allowing loggers and timber traders to illegally remove trees from protected areas to make way for cocoa crop.</a:t>
            </a:r>
          </a:p>
        </p:txBody>
      </p:sp>
    </p:spTree>
    <p:extLst>
      <p:ext uri="{BB962C8B-B14F-4D97-AF65-F5344CB8AC3E}">
        <p14:creationId xmlns:p14="http://schemas.microsoft.com/office/powerpoint/2010/main" val="3776234179"/>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oup of men in front of a white background&#10;&#10;Description automatically generated">
            <a:extLst>
              <a:ext uri="{FF2B5EF4-FFF2-40B4-BE49-F238E27FC236}">
                <a16:creationId xmlns:a16="http://schemas.microsoft.com/office/drawing/2014/main" id="{2AC23070-0069-EDFE-5304-06E92EE51D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6466" y="643466"/>
            <a:ext cx="5571067" cy="5571067"/>
          </a:xfrm>
          <a:prstGeom prst="rect">
            <a:avLst/>
          </a:prstGeom>
        </p:spPr>
      </p:pic>
    </p:spTree>
    <p:extLst>
      <p:ext uri="{BB962C8B-B14F-4D97-AF65-F5344CB8AC3E}">
        <p14:creationId xmlns:p14="http://schemas.microsoft.com/office/powerpoint/2010/main" val="4097485684"/>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2" name="Shape"/>
          <p:cNvSpPr/>
          <p:nvPr/>
        </p:nvSpPr>
        <p:spPr>
          <a:xfrm flipH="1">
            <a:off x="-30545" y="737810"/>
            <a:ext cx="9170894" cy="61201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14293" y="21600"/>
                </a:lnTo>
                <a:cubicBezTo>
                  <a:pt x="18328" y="21600"/>
                  <a:pt x="21600" y="16765"/>
                  <a:pt x="21600" y="10800"/>
                </a:cubicBezTo>
                <a:cubicBezTo>
                  <a:pt x="21600" y="4835"/>
                  <a:pt x="18328" y="0"/>
                  <a:pt x="14293" y="0"/>
                </a:cubicBezTo>
                <a:lnTo>
                  <a:pt x="0" y="0"/>
                </a:lnTo>
                <a:close/>
              </a:path>
            </a:pathLst>
          </a:custGeom>
          <a:solidFill>
            <a:srgbClr val="FFFFFF"/>
          </a:solidFill>
          <a:ln w="12700">
            <a:miter lim="400000"/>
          </a:ln>
          <a:effectLst>
            <a:outerShdw blurRad="1270000" dist="635000" rotWithShape="0">
              <a:srgbClr val="000000">
                <a:alpha val="25000"/>
              </a:srgbClr>
            </a:outerShdw>
          </a:effectLst>
        </p:spPr>
        <p:txBody>
          <a:bodyPr lIns="19050" tIns="19050" rIns="19050" bIns="19050" anchor="ctr"/>
          <a:lstStyle/>
          <a:p>
            <a:pPr algn="ctr" defTabSz="685800">
              <a:defRPr sz="3200" spc="0">
                <a:solidFill>
                  <a:srgbClr val="FFFFFF"/>
                </a:solidFill>
                <a:latin typeface="Helvetica Neue Medium"/>
                <a:ea typeface="Helvetica Neue Medium"/>
                <a:cs typeface="Helvetica Neue Medium"/>
                <a:sym typeface="Helvetica Neue Medium"/>
              </a:defRPr>
            </a:pPr>
            <a:endParaRPr sz="1200">
              <a:solidFill>
                <a:srgbClr val="FFFFFF"/>
              </a:solidFill>
              <a:latin typeface="Helvetica Neue Medium"/>
              <a:ea typeface="Helvetica Neue Medium"/>
              <a:cs typeface="Helvetica Neue Medium"/>
              <a:sym typeface="Helvetica Neue Medium"/>
            </a:endParaRPr>
          </a:p>
        </p:txBody>
      </p:sp>
      <p:sp>
        <p:nvSpPr>
          <p:cNvPr id="1133" name="Rounded Rectangle"/>
          <p:cNvSpPr/>
          <p:nvPr/>
        </p:nvSpPr>
        <p:spPr>
          <a:xfrm>
            <a:off x="-22361" y="3244643"/>
            <a:ext cx="1517115" cy="1327132"/>
          </a:xfrm>
          <a:prstGeom prst="roundRect">
            <a:avLst>
              <a:gd name="adj" fmla="val 50000"/>
            </a:avLst>
          </a:prstGeom>
          <a:solidFill>
            <a:srgbClr val="FFFF00"/>
          </a:solidFill>
          <a:ln w="12700">
            <a:miter lim="400000"/>
          </a:ln>
        </p:spPr>
        <p:txBody>
          <a:bodyPr lIns="0" tIns="0" rIns="0" bIns="0" anchor="ctr"/>
          <a:lstStyle/>
          <a:p>
            <a:pPr algn="ctr" defTabSz="685800">
              <a:defRPr sz="3200" spc="0">
                <a:solidFill>
                  <a:srgbClr val="FFFFFF"/>
                </a:solidFill>
                <a:latin typeface="Helvetica Neue Medium"/>
                <a:ea typeface="Helvetica Neue Medium"/>
                <a:cs typeface="Helvetica Neue Medium"/>
                <a:sym typeface="Helvetica Neue Medium"/>
              </a:defRPr>
            </a:pPr>
            <a:r>
              <a:rPr lang="en-GB" sz="1200" dirty="0">
                <a:solidFill>
                  <a:srgbClr val="0000CC"/>
                </a:solidFill>
                <a:latin typeface="Helvetica Neue Medium"/>
                <a:ea typeface="Helvetica Neue Medium"/>
                <a:cs typeface="Helvetica Neue Medium"/>
                <a:sym typeface="Helvetica Neue Medium"/>
              </a:rPr>
              <a:t>Responding to violent conflict-organised crime dynamics in Africa</a:t>
            </a:r>
            <a:endParaRPr sz="1200" dirty="0">
              <a:solidFill>
                <a:srgbClr val="0000CC"/>
              </a:solidFill>
              <a:latin typeface="Helvetica Neue Medium"/>
              <a:ea typeface="Helvetica Neue Medium"/>
              <a:cs typeface="Helvetica Neue Medium"/>
              <a:sym typeface="Helvetica Neue Medium"/>
            </a:endParaRPr>
          </a:p>
        </p:txBody>
      </p:sp>
      <p:sp>
        <p:nvSpPr>
          <p:cNvPr id="34" name="TextBox 33">
            <a:extLst>
              <a:ext uri="{FF2B5EF4-FFF2-40B4-BE49-F238E27FC236}">
                <a16:creationId xmlns:a16="http://schemas.microsoft.com/office/drawing/2014/main" id="{D477DC5D-7C9C-6045-854E-EDBAD56F94EC}"/>
              </a:ext>
            </a:extLst>
          </p:cNvPr>
          <p:cNvSpPr txBox="1"/>
          <p:nvPr/>
        </p:nvSpPr>
        <p:spPr>
          <a:xfrm>
            <a:off x="2327253" y="837650"/>
            <a:ext cx="6022988" cy="369332"/>
          </a:xfrm>
          <a:prstGeom prst="rect">
            <a:avLst/>
          </a:prstGeom>
          <a:noFill/>
        </p:spPr>
        <p:txBody>
          <a:bodyPr wrap="square" rtlCol="0" anchor="ctr">
            <a:spAutoFit/>
          </a:bodyPr>
          <a:lstStyle/>
          <a:p>
            <a:r>
              <a:rPr lang="en-US" b="1" dirty="0">
                <a:latin typeface="Gill Sans MT" panose="020B0502020104020203" pitchFamily="34" charset="0"/>
              </a:rPr>
              <a:t>Leverage platforms for scholar-practitioner dialogues</a:t>
            </a:r>
            <a:endParaRPr lang="en-US" dirty="0">
              <a:latin typeface="Century Gothic" panose="020B0502020202020204" pitchFamily="34" charset="0"/>
            </a:endParaRPr>
          </a:p>
        </p:txBody>
      </p:sp>
      <p:sp>
        <p:nvSpPr>
          <p:cNvPr id="39" name="TextBox 38">
            <a:extLst>
              <a:ext uri="{FF2B5EF4-FFF2-40B4-BE49-F238E27FC236}">
                <a16:creationId xmlns:a16="http://schemas.microsoft.com/office/drawing/2014/main" id="{D8C1D45D-7ED9-C94A-B117-D78559777B04}"/>
              </a:ext>
            </a:extLst>
          </p:cNvPr>
          <p:cNvSpPr txBox="1"/>
          <p:nvPr/>
        </p:nvSpPr>
        <p:spPr>
          <a:xfrm>
            <a:off x="5680611" y="3104054"/>
            <a:ext cx="1066279" cy="207686"/>
          </a:xfrm>
          <a:prstGeom prst="rect">
            <a:avLst/>
          </a:prstGeom>
          <a:noFill/>
        </p:spPr>
        <p:txBody>
          <a:bodyPr wrap="square" rtlCol="0" anchor="ctr">
            <a:spAutoFit/>
          </a:bodyPr>
          <a:lstStyle/>
          <a:p>
            <a:pPr>
              <a:lnSpc>
                <a:spcPts val="960"/>
              </a:lnSpc>
            </a:pPr>
            <a:endParaRPr lang="en-US" sz="675" dirty="0">
              <a:latin typeface="Century Gothic" panose="020B0502020202020204" pitchFamily="34" charset="0"/>
            </a:endParaRPr>
          </a:p>
        </p:txBody>
      </p:sp>
      <p:sp>
        <p:nvSpPr>
          <p:cNvPr id="46" name="TextBox 45">
            <a:extLst>
              <a:ext uri="{FF2B5EF4-FFF2-40B4-BE49-F238E27FC236}">
                <a16:creationId xmlns:a16="http://schemas.microsoft.com/office/drawing/2014/main" id="{E4992A51-7C79-214C-AB78-C9FF3828DBB7}"/>
              </a:ext>
            </a:extLst>
          </p:cNvPr>
          <p:cNvSpPr txBox="1"/>
          <p:nvPr/>
        </p:nvSpPr>
        <p:spPr>
          <a:xfrm>
            <a:off x="4741106" y="3400028"/>
            <a:ext cx="4264432" cy="369332"/>
          </a:xfrm>
          <a:prstGeom prst="rect">
            <a:avLst/>
          </a:prstGeom>
          <a:noFill/>
        </p:spPr>
        <p:txBody>
          <a:bodyPr wrap="square" rtlCol="0" anchor="ctr">
            <a:spAutoFit/>
          </a:bodyPr>
          <a:lstStyle/>
          <a:p>
            <a:r>
              <a:rPr lang="en-US" b="1" dirty="0">
                <a:latin typeface="Gill Sans MT" panose="020B0502020104020203" pitchFamily="34" charset="0"/>
              </a:rPr>
              <a:t>Strengthen inter-agency collaboration</a:t>
            </a:r>
            <a:endParaRPr lang="en-US" dirty="0">
              <a:latin typeface="Century Gothic" panose="020B0502020202020204" pitchFamily="34" charset="0"/>
            </a:endParaRPr>
          </a:p>
        </p:txBody>
      </p:sp>
      <p:sp>
        <p:nvSpPr>
          <p:cNvPr id="52" name="TextBox 51">
            <a:extLst>
              <a:ext uri="{FF2B5EF4-FFF2-40B4-BE49-F238E27FC236}">
                <a16:creationId xmlns:a16="http://schemas.microsoft.com/office/drawing/2014/main" id="{0ADBBD38-46E7-6248-B601-2C87402A013E}"/>
              </a:ext>
            </a:extLst>
          </p:cNvPr>
          <p:cNvSpPr txBox="1"/>
          <p:nvPr/>
        </p:nvSpPr>
        <p:spPr>
          <a:xfrm>
            <a:off x="3439291" y="5027089"/>
            <a:ext cx="5477473" cy="369332"/>
          </a:xfrm>
          <a:prstGeom prst="rect">
            <a:avLst/>
          </a:prstGeom>
          <a:noFill/>
        </p:spPr>
        <p:txBody>
          <a:bodyPr wrap="square" rtlCol="0" anchor="ctr">
            <a:spAutoFit/>
          </a:bodyPr>
          <a:lstStyle/>
          <a:p>
            <a:r>
              <a:rPr lang="en-US" b="1" dirty="0">
                <a:latin typeface="Gill Sans MT" panose="020B0502020104020203" pitchFamily="34" charset="0"/>
              </a:rPr>
              <a:t>Invest and deploy critical technological enablers</a:t>
            </a:r>
          </a:p>
        </p:txBody>
      </p:sp>
      <p:sp>
        <p:nvSpPr>
          <p:cNvPr id="53" name="Circle">
            <a:extLst>
              <a:ext uri="{FF2B5EF4-FFF2-40B4-BE49-F238E27FC236}">
                <a16:creationId xmlns:a16="http://schemas.microsoft.com/office/drawing/2014/main" id="{0C20EC29-5CB1-9745-92F2-C44F1AE4954E}"/>
              </a:ext>
            </a:extLst>
          </p:cNvPr>
          <p:cNvSpPr/>
          <p:nvPr/>
        </p:nvSpPr>
        <p:spPr>
          <a:xfrm>
            <a:off x="872762" y="1964219"/>
            <a:ext cx="3289560" cy="3289560"/>
          </a:xfrm>
          <a:prstGeom prst="ellipse">
            <a:avLst/>
          </a:prstGeom>
          <a:ln w="12700" cap="rnd">
            <a:noFill/>
            <a:prstDash val="sysDash"/>
            <a:miter lim="400000"/>
          </a:ln>
        </p:spPr>
        <p:txBody>
          <a:bodyPr lIns="19050" tIns="19050" rIns="19050" bIns="1905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sz="1200"/>
          </a:p>
        </p:txBody>
      </p:sp>
      <p:grpSp>
        <p:nvGrpSpPr>
          <p:cNvPr id="70" name="Group 69">
            <a:extLst>
              <a:ext uri="{FF2B5EF4-FFF2-40B4-BE49-F238E27FC236}">
                <a16:creationId xmlns:a16="http://schemas.microsoft.com/office/drawing/2014/main" id="{5184869D-949B-DC46-B490-1D27BE63C59B}"/>
              </a:ext>
            </a:extLst>
          </p:cNvPr>
          <p:cNvGrpSpPr/>
          <p:nvPr/>
        </p:nvGrpSpPr>
        <p:grpSpPr>
          <a:xfrm>
            <a:off x="866929" y="1960854"/>
            <a:ext cx="3289560" cy="3289560"/>
            <a:chOff x="4616269" y="1328037"/>
            <a:chExt cx="4386080" cy="4386080"/>
          </a:xfrm>
        </p:grpSpPr>
        <p:sp>
          <p:nvSpPr>
            <p:cNvPr id="71" name="Rounded Rectangle">
              <a:extLst>
                <a:ext uri="{FF2B5EF4-FFF2-40B4-BE49-F238E27FC236}">
                  <a16:creationId xmlns:a16="http://schemas.microsoft.com/office/drawing/2014/main" id="{50B46765-0519-AE4D-9750-85EDA3BDDE97}"/>
                </a:ext>
              </a:extLst>
            </p:cNvPr>
            <p:cNvSpPr/>
            <p:nvPr/>
          </p:nvSpPr>
          <p:spPr>
            <a:xfrm rot="19537783">
              <a:off x="7071336" y="3329064"/>
              <a:ext cx="244445" cy="1759275"/>
            </a:xfrm>
            <a:prstGeom prst="roundRect">
              <a:avLst>
                <a:gd name="adj" fmla="val 50000"/>
              </a:avLst>
            </a:prstGeom>
            <a:solidFill>
              <a:srgbClr val="C00000"/>
            </a:solidFill>
            <a:ln w="12700">
              <a:miter lim="400000"/>
            </a:ln>
          </p:spPr>
          <p:txBody>
            <a:bodyPr lIns="19050" tIns="19050" rIns="19050" bIns="19050" anchor="ctr"/>
            <a:lstStyle/>
            <a:p>
              <a:pPr algn="ctr" defTabSz="685800">
                <a:defRPr sz="3200" spc="0">
                  <a:solidFill>
                    <a:srgbClr val="FFFFFF"/>
                  </a:solidFill>
                  <a:latin typeface="Helvetica Neue Medium"/>
                  <a:ea typeface="Helvetica Neue Medium"/>
                  <a:cs typeface="Helvetica Neue Medium"/>
                  <a:sym typeface="Helvetica Neue Medium"/>
                </a:defRPr>
              </a:pPr>
              <a:endParaRPr sz="1200" dirty="0">
                <a:solidFill>
                  <a:srgbClr val="FFFFFF"/>
                </a:solidFill>
                <a:latin typeface="Helvetica Neue Medium"/>
                <a:ea typeface="Helvetica Neue Medium"/>
                <a:cs typeface="Helvetica Neue Medium"/>
                <a:sym typeface="Helvetica Neue Medium"/>
              </a:endParaRPr>
            </a:p>
          </p:txBody>
        </p:sp>
        <p:sp>
          <p:nvSpPr>
            <p:cNvPr id="72" name="Circle">
              <a:extLst>
                <a:ext uri="{FF2B5EF4-FFF2-40B4-BE49-F238E27FC236}">
                  <a16:creationId xmlns:a16="http://schemas.microsoft.com/office/drawing/2014/main" id="{DF330145-B1DD-C14F-8DCC-67FEFCC79E21}"/>
                </a:ext>
              </a:extLst>
            </p:cNvPr>
            <p:cNvSpPr/>
            <p:nvPr/>
          </p:nvSpPr>
          <p:spPr>
            <a:xfrm>
              <a:off x="4616269" y="1328037"/>
              <a:ext cx="4386080" cy="4386080"/>
            </a:xfrm>
            <a:prstGeom prst="ellipse">
              <a:avLst/>
            </a:prstGeom>
            <a:ln w="12700" cap="rnd">
              <a:noFill/>
              <a:prstDash val="sysDash"/>
              <a:miter lim="400000"/>
            </a:ln>
          </p:spPr>
          <p:txBody>
            <a:bodyPr lIns="19050" tIns="19050" rIns="19050" bIns="19050" anchor="ctr"/>
            <a:lstStyle/>
            <a:p>
              <a:pPr algn="ctr" defTabSz="685800">
                <a:defRPr sz="3200" spc="0">
                  <a:solidFill>
                    <a:srgbClr val="FFFFFF"/>
                  </a:solidFill>
                  <a:latin typeface="Helvetica Neue Medium"/>
                  <a:ea typeface="Helvetica Neue Medium"/>
                  <a:cs typeface="Helvetica Neue Medium"/>
                  <a:sym typeface="Helvetica Neue Medium"/>
                </a:defRPr>
              </a:pPr>
              <a:endParaRPr sz="1200">
                <a:solidFill>
                  <a:srgbClr val="FFFFFF"/>
                </a:solidFill>
                <a:latin typeface="Helvetica Neue Medium"/>
                <a:ea typeface="Helvetica Neue Medium"/>
                <a:cs typeface="Helvetica Neue Medium"/>
                <a:sym typeface="Helvetica Neue Medium"/>
              </a:endParaRPr>
            </a:p>
          </p:txBody>
        </p:sp>
      </p:grpSp>
      <p:grpSp>
        <p:nvGrpSpPr>
          <p:cNvPr id="67" name="Group 66">
            <a:extLst>
              <a:ext uri="{FF2B5EF4-FFF2-40B4-BE49-F238E27FC236}">
                <a16:creationId xmlns:a16="http://schemas.microsoft.com/office/drawing/2014/main" id="{4385843E-0B86-D842-BCAC-B445FBAF58CB}"/>
              </a:ext>
            </a:extLst>
          </p:cNvPr>
          <p:cNvGrpSpPr/>
          <p:nvPr/>
        </p:nvGrpSpPr>
        <p:grpSpPr>
          <a:xfrm>
            <a:off x="866929" y="1960854"/>
            <a:ext cx="3289560" cy="3289560"/>
            <a:chOff x="4616269" y="1328037"/>
            <a:chExt cx="4386080" cy="4386080"/>
          </a:xfrm>
        </p:grpSpPr>
        <p:sp>
          <p:nvSpPr>
            <p:cNvPr id="68" name="Rounded Rectangle">
              <a:extLst>
                <a:ext uri="{FF2B5EF4-FFF2-40B4-BE49-F238E27FC236}">
                  <a16:creationId xmlns:a16="http://schemas.microsoft.com/office/drawing/2014/main" id="{C64EBAFD-D31A-7341-ADC0-3A10DD0D3D66}"/>
                </a:ext>
              </a:extLst>
            </p:cNvPr>
            <p:cNvSpPr/>
            <p:nvPr/>
          </p:nvSpPr>
          <p:spPr>
            <a:xfrm rot="11840798">
              <a:off x="6473920" y="3390290"/>
              <a:ext cx="262455" cy="1756536"/>
            </a:xfrm>
            <a:prstGeom prst="roundRect">
              <a:avLst>
                <a:gd name="adj" fmla="val 50000"/>
              </a:avLst>
            </a:prstGeom>
            <a:solidFill>
              <a:srgbClr val="FF0000"/>
            </a:solidFill>
            <a:ln w="12700">
              <a:miter lim="400000"/>
            </a:ln>
          </p:spPr>
          <p:txBody>
            <a:bodyPr lIns="19050" tIns="19050" rIns="19050" bIns="19050" anchor="ctr"/>
            <a:lstStyle/>
            <a:p>
              <a:pPr algn="ctr" defTabSz="685800">
                <a:defRPr sz="3200" spc="0">
                  <a:solidFill>
                    <a:srgbClr val="FFFFFF"/>
                  </a:solidFill>
                  <a:latin typeface="Helvetica Neue Medium"/>
                  <a:ea typeface="Helvetica Neue Medium"/>
                  <a:cs typeface="Helvetica Neue Medium"/>
                  <a:sym typeface="Helvetica Neue Medium"/>
                </a:defRPr>
              </a:pPr>
              <a:endParaRPr sz="1200" dirty="0">
                <a:solidFill>
                  <a:srgbClr val="FFFFFF"/>
                </a:solidFill>
                <a:latin typeface="Helvetica Neue Medium"/>
                <a:ea typeface="Helvetica Neue Medium"/>
                <a:cs typeface="Helvetica Neue Medium"/>
                <a:sym typeface="Helvetica Neue Medium"/>
              </a:endParaRPr>
            </a:p>
          </p:txBody>
        </p:sp>
        <p:sp>
          <p:nvSpPr>
            <p:cNvPr id="69" name="Circle">
              <a:extLst>
                <a:ext uri="{FF2B5EF4-FFF2-40B4-BE49-F238E27FC236}">
                  <a16:creationId xmlns:a16="http://schemas.microsoft.com/office/drawing/2014/main" id="{A02D0485-F1FB-9349-B219-B4CE7F74E18E}"/>
                </a:ext>
              </a:extLst>
            </p:cNvPr>
            <p:cNvSpPr/>
            <p:nvPr/>
          </p:nvSpPr>
          <p:spPr>
            <a:xfrm>
              <a:off x="4616269" y="1328037"/>
              <a:ext cx="4386080" cy="4386080"/>
            </a:xfrm>
            <a:prstGeom prst="ellipse">
              <a:avLst/>
            </a:prstGeom>
            <a:ln w="12700" cap="rnd">
              <a:noFill/>
              <a:prstDash val="sysDash"/>
              <a:miter lim="400000"/>
            </a:ln>
          </p:spPr>
          <p:txBody>
            <a:bodyPr lIns="19050" tIns="19050" rIns="19050" bIns="19050" anchor="ctr"/>
            <a:lstStyle/>
            <a:p>
              <a:pPr algn="ctr" defTabSz="685800">
                <a:defRPr sz="3200" spc="0">
                  <a:solidFill>
                    <a:srgbClr val="FFFFFF"/>
                  </a:solidFill>
                  <a:latin typeface="Helvetica Neue Medium"/>
                  <a:ea typeface="Helvetica Neue Medium"/>
                  <a:cs typeface="Helvetica Neue Medium"/>
                  <a:sym typeface="Helvetica Neue Medium"/>
                </a:defRPr>
              </a:pPr>
              <a:endParaRPr sz="1200">
                <a:solidFill>
                  <a:srgbClr val="FFFFFF"/>
                </a:solidFill>
                <a:latin typeface="Helvetica Neue Medium"/>
                <a:ea typeface="Helvetica Neue Medium"/>
                <a:cs typeface="Helvetica Neue Medium"/>
                <a:sym typeface="Helvetica Neue Medium"/>
              </a:endParaRPr>
            </a:p>
          </p:txBody>
        </p:sp>
      </p:grpSp>
      <p:grpSp>
        <p:nvGrpSpPr>
          <p:cNvPr id="64" name="Group 63">
            <a:extLst>
              <a:ext uri="{FF2B5EF4-FFF2-40B4-BE49-F238E27FC236}">
                <a16:creationId xmlns:a16="http://schemas.microsoft.com/office/drawing/2014/main" id="{AFB42E46-C9F6-334F-9F9C-9D32ADE6BF3B}"/>
              </a:ext>
            </a:extLst>
          </p:cNvPr>
          <p:cNvGrpSpPr/>
          <p:nvPr/>
        </p:nvGrpSpPr>
        <p:grpSpPr>
          <a:xfrm>
            <a:off x="866929" y="1960854"/>
            <a:ext cx="3289560" cy="3289560"/>
            <a:chOff x="4616269" y="1328037"/>
            <a:chExt cx="4386080" cy="4386080"/>
          </a:xfrm>
        </p:grpSpPr>
        <p:sp>
          <p:nvSpPr>
            <p:cNvPr id="65" name="Rounded Rectangle">
              <a:extLst>
                <a:ext uri="{FF2B5EF4-FFF2-40B4-BE49-F238E27FC236}">
                  <a16:creationId xmlns:a16="http://schemas.microsoft.com/office/drawing/2014/main" id="{592CC647-05A3-CE4B-A4B6-FC8A36F19268}"/>
                </a:ext>
              </a:extLst>
            </p:cNvPr>
            <p:cNvSpPr/>
            <p:nvPr/>
          </p:nvSpPr>
          <p:spPr>
            <a:xfrm rot="5132418">
              <a:off x="7458644" y="2663510"/>
              <a:ext cx="276469" cy="1772056"/>
            </a:xfrm>
            <a:prstGeom prst="roundRect">
              <a:avLst>
                <a:gd name="adj" fmla="val 50000"/>
              </a:avLst>
            </a:prstGeom>
            <a:solidFill>
              <a:srgbClr val="FF66FF"/>
            </a:solidFill>
            <a:ln w="12700">
              <a:miter lim="400000"/>
            </a:ln>
          </p:spPr>
          <p:txBody>
            <a:bodyPr lIns="19050" tIns="19050" rIns="19050" bIns="19050" anchor="ctr"/>
            <a:lstStyle/>
            <a:p>
              <a:pPr algn="ctr" defTabSz="685800">
                <a:defRPr sz="3200" spc="0">
                  <a:solidFill>
                    <a:srgbClr val="FFFFFF"/>
                  </a:solidFill>
                  <a:latin typeface="Helvetica Neue Medium"/>
                  <a:ea typeface="Helvetica Neue Medium"/>
                  <a:cs typeface="Helvetica Neue Medium"/>
                  <a:sym typeface="Helvetica Neue Medium"/>
                </a:defRPr>
              </a:pPr>
              <a:endParaRPr sz="1200" dirty="0">
                <a:solidFill>
                  <a:srgbClr val="FFFFFF"/>
                </a:solidFill>
                <a:latin typeface="Helvetica Neue Medium"/>
                <a:ea typeface="Helvetica Neue Medium"/>
                <a:cs typeface="Helvetica Neue Medium"/>
                <a:sym typeface="Helvetica Neue Medium"/>
              </a:endParaRPr>
            </a:p>
          </p:txBody>
        </p:sp>
        <p:sp>
          <p:nvSpPr>
            <p:cNvPr id="66" name="Circle">
              <a:extLst>
                <a:ext uri="{FF2B5EF4-FFF2-40B4-BE49-F238E27FC236}">
                  <a16:creationId xmlns:a16="http://schemas.microsoft.com/office/drawing/2014/main" id="{5FFFFF90-BAA3-0144-AA08-EF5B975355EB}"/>
                </a:ext>
              </a:extLst>
            </p:cNvPr>
            <p:cNvSpPr/>
            <p:nvPr/>
          </p:nvSpPr>
          <p:spPr>
            <a:xfrm>
              <a:off x="4616269" y="1328037"/>
              <a:ext cx="4386080" cy="4386080"/>
            </a:xfrm>
            <a:prstGeom prst="ellipse">
              <a:avLst/>
            </a:prstGeom>
            <a:ln w="12700" cap="rnd">
              <a:noFill/>
              <a:prstDash val="sysDash"/>
              <a:miter lim="400000"/>
            </a:ln>
          </p:spPr>
          <p:txBody>
            <a:bodyPr lIns="19050" tIns="19050" rIns="19050" bIns="19050" anchor="ctr"/>
            <a:lstStyle/>
            <a:p>
              <a:pPr algn="ctr" defTabSz="685800">
                <a:defRPr sz="3200" spc="0">
                  <a:solidFill>
                    <a:srgbClr val="FFFFFF"/>
                  </a:solidFill>
                  <a:latin typeface="Helvetica Neue Medium"/>
                  <a:ea typeface="Helvetica Neue Medium"/>
                  <a:cs typeface="Helvetica Neue Medium"/>
                  <a:sym typeface="Helvetica Neue Medium"/>
                </a:defRPr>
              </a:pPr>
              <a:endParaRPr sz="1200">
                <a:solidFill>
                  <a:srgbClr val="FFFFFF"/>
                </a:solidFill>
                <a:latin typeface="Helvetica Neue Medium"/>
                <a:ea typeface="Helvetica Neue Medium"/>
                <a:cs typeface="Helvetica Neue Medium"/>
                <a:sym typeface="Helvetica Neue Medium"/>
              </a:endParaRPr>
            </a:p>
          </p:txBody>
        </p:sp>
      </p:grpSp>
      <p:grpSp>
        <p:nvGrpSpPr>
          <p:cNvPr id="61" name="Group 60">
            <a:extLst>
              <a:ext uri="{FF2B5EF4-FFF2-40B4-BE49-F238E27FC236}">
                <a16:creationId xmlns:a16="http://schemas.microsoft.com/office/drawing/2014/main" id="{05B25B10-3DC0-CA46-A1D0-FD502361D0A7}"/>
              </a:ext>
            </a:extLst>
          </p:cNvPr>
          <p:cNvGrpSpPr/>
          <p:nvPr/>
        </p:nvGrpSpPr>
        <p:grpSpPr>
          <a:xfrm>
            <a:off x="882207" y="2348879"/>
            <a:ext cx="2400932" cy="2628049"/>
            <a:chOff x="4616269" y="1328037"/>
            <a:chExt cx="4386080" cy="4386080"/>
          </a:xfrm>
        </p:grpSpPr>
        <p:sp>
          <p:nvSpPr>
            <p:cNvPr id="62" name="Rounded Rectangle">
              <a:extLst>
                <a:ext uri="{FF2B5EF4-FFF2-40B4-BE49-F238E27FC236}">
                  <a16:creationId xmlns:a16="http://schemas.microsoft.com/office/drawing/2014/main" id="{E77A19E0-2AD8-1547-99A9-5DB1E8DA6C9F}"/>
                </a:ext>
              </a:extLst>
            </p:cNvPr>
            <p:cNvSpPr/>
            <p:nvPr/>
          </p:nvSpPr>
          <p:spPr>
            <a:xfrm rot="13011773">
              <a:off x="8160729" y="1525332"/>
              <a:ext cx="307137" cy="2307429"/>
            </a:xfrm>
            <a:prstGeom prst="roundRect">
              <a:avLst>
                <a:gd name="adj" fmla="val 50000"/>
              </a:avLst>
            </a:prstGeom>
            <a:solidFill>
              <a:srgbClr val="00B050"/>
            </a:solidFill>
            <a:ln w="12700">
              <a:miter lim="400000"/>
            </a:ln>
          </p:spPr>
          <p:txBody>
            <a:bodyPr lIns="19050" tIns="19050" rIns="19050" bIns="19050" anchor="ctr"/>
            <a:lstStyle/>
            <a:p>
              <a:pPr algn="ctr" defTabSz="685800">
                <a:defRPr sz="3200" spc="0">
                  <a:solidFill>
                    <a:srgbClr val="FFFFFF"/>
                  </a:solidFill>
                  <a:latin typeface="Helvetica Neue Medium"/>
                  <a:ea typeface="Helvetica Neue Medium"/>
                  <a:cs typeface="Helvetica Neue Medium"/>
                  <a:sym typeface="Helvetica Neue Medium"/>
                </a:defRPr>
              </a:pPr>
              <a:endParaRPr sz="1200" dirty="0">
                <a:solidFill>
                  <a:srgbClr val="FFFFFF"/>
                </a:solidFill>
                <a:latin typeface="Helvetica Neue Medium"/>
                <a:ea typeface="Helvetica Neue Medium"/>
                <a:cs typeface="Helvetica Neue Medium"/>
                <a:sym typeface="Helvetica Neue Medium"/>
              </a:endParaRPr>
            </a:p>
          </p:txBody>
        </p:sp>
        <p:sp>
          <p:nvSpPr>
            <p:cNvPr id="63" name="Circle">
              <a:extLst>
                <a:ext uri="{FF2B5EF4-FFF2-40B4-BE49-F238E27FC236}">
                  <a16:creationId xmlns:a16="http://schemas.microsoft.com/office/drawing/2014/main" id="{9D7A523C-4975-E841-94AA-BE4C77BB39A4}"/>
                </a:ext>
              </a:extLst>
            </p:cNvPr>
            <p:cNvSpPr/>
            <p:nvPr/>
          </p:nvSpPr>
          <p:spPr>
            <a:xfrm>
              <a:off x="4616269" y="1328037"/>
              <a:ext cx="4386080" cy="4386080"/>
            </a:xfrm>
            <a:prstGeom prst="ellipse">
              <a:avLst/>
            </a:prstGeom>
            <a:ln w="12700" cap="rnd">
              <a:noFill/>
              <a:prstDash val="sysDash"/>
              <a:miter lim="400000"/>
            </a:ln>
          </p:spPr>
          <p:txBody>
            <a:bodyPr lIns="19050" tIns="19050" rIns="19050" bIns="19050" anchor="ctr"/>
            <a:lstStyle/>
            <a:p>
              <a:pPr algn="ctr" defTabSz="685800">
                <a:defRPr sz="3200" spc="0">
                  <a:solidFill>
                    <a:srgbClr val="FFFFFF"/>
                  </a:solidFill>
                  <a:latin typeface="Helvetica Neue Medium"/>
                  <a:ea typeface="Helvetica Neue Medium"/>
                  <a:cs typeface="Helvetica Neue Medium"/>
                  <a:sym typeface="Helvetica Neue Medium"/>
                </a:defRPr>
              </a:pPr>
              <a:endParaRPr sz="1200">
                <a:solidFill>
                  <a:srgbClr val="FFFFFF"/>
                </a:solidFill>
                <a:latin typeface="Helvetica Neue Medium"/>
                <a:ea typeface="Helvetica Neue Medium"/>
                <a:cs typeface="Helvetica Neue Medium"/>
                <a:sym typeface="Helvetica Neue Medium"/>
              </a:endParaRPr>
            </a:p>
          </p:txBody>
        </p:sp>
      </p:grpSp>
      <p:sp>
        <p:nvSpPr>
          <p:cNvPr id="23" name="Circle">
            <a:extLst>
              <a:ext uri="{FF2B5EF4-FFF2-40B4-BE49-F238E27FC236}">
                <a16:creationId xmlns:a16="http://schemas.microsoft.com/office/drawing/2014/main" id="{BC03B3BA-205D-4C40-A451-597FA5D99F47}"/>
              </a:ext>
            </a:extLst>
          </p:cNvPr>
          <p:cNvSpPr>
            <a:spLocks noChangeAspect="1"/>
          </p:cNvSpPr>
          <p:nvPr/>
        </p:nvSpPr>
        <p:spPr>
          <a:xfrm>
            <a:off x="2436930" y="3550927"/>
            <a:ext cx="137160" cy="137160"/>
          </a:xfrm>
          <a:prstGeom prst="ellipse">
            <a:avLst/>
          </a:prstGeom>
          <a:solidFill>
            <a:srgbClr val="FFFFFF"/>
          </a:solidFill>
          <a:ln w="12700">
            <a:miter lim="400000"/>
          </a:ln>
          <a:effectLst>
            <a:glow rad="127000">
              <a:schemeClr val="bg1">
                <a:alpha val="64000"/>
              </a:schemeClr>
            </a:glow>
          </a:effectLst>
        </p:spPr>
        <p:txBody>
          <a:bodyPr lIns="19050" tIns="19050" rIns="19050" bIns="1905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sz="1200"/>
          </a:p>
        </p:txBody>
      </p:sp>
      <p:sp>
        <p:nvSpPr>
          <p:cNvPr id="24" name="Circle">
            <a:extLst>
              <a:ext uri="{FF2B5EF4-FFF2-40B4-BE49-F238E27FC236}">
                <a16:creationId xmlns:a16="http://schemas.microsoft.com/office/drawing/2014/main" id="{A6F6EDDC-E1A4-9E45-BEEB-046C8ED9C1C7}"/>
              </a:ext>
            </a:extLst>
          </p:cNvPr>
          <p:cNvSpPr/>
          <p:nvPr/>
        </p:nvSpPr>
        <p:spPr>
          <a:xfrm>
            <a:off x="2270159" y="3355418"/>
            <a:ext cx="483101" cy="483100"/>
          </a:xfrm>
          <a:prstGeom prst="ellipse">
            <a:avLst/>
          </a:prstGeom>
          <a:ln w="12700" cap="rnd">
            <a:solidFill>
              <a:srgbClr val="5E5D5E">
                <a:alpha val="50000"/>
              </a:srgbClr>
            </a:solidFill>
            <a:prstDash val="sysDash"/>
            <a:miter lim="400000"/>
          </a:ln>
        </p:spPr>
        <p:txBody>
          <a:bodyPr lIns="19050" tIns="19050" rIns="19050" bIns="1905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sz="1200"/>
          </a:p>
        </p:txBody>
      </p:sp>
      <p:sp>
        <p:nvSpPr>
          <p:cNvPr id="25" name="Circle">
            <a:extLst>
              <a:ext uri="{FF2B5EF4-FFF2-40B4-BE49-F238E27FC236}">
                <a16:creationId xmlns:a16="http://schemas.microsoft.com/office/drawing/2014/main" id="{6D93499B-6B06-6D47-8BF8-256F50C7F294}"/>
              </a:ext>
            </a:extLst>
          </p:cNvPr>
          <p:cNvSpPr/>
          <p:nvPr/>
        </p:nvSpPr>
        <p:spPr>
          <a:xfrm>
            <a:off x="1978340" y="3063598"/>
            <a:ext cx="1066739" cy="1066739"/>
          </a:xfrm>
          <a:prstGeom prst="ellipse">
            <a:avLst/>
          </a:prstGeom>
          <a:ln w="12700" cap="rnd">
            <a:solidFill>
              <a:srgbClr val="5E5D5E">
                <a:alpha val="50000"/>
              </a:srgbClr>
            </a:solidFill>
            <a:prstDash val="sysDash"/>
            <a:miter lim="400000"/>
          </a:ln>
        </p:spPr>
        <p:txBody>
          <a:bodyPr lIns="19050" tIns="19050" rIns="19050" bIns="1905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sz="1200"/>
          </a:p>
        </p:txBody>
      </p:sp>
      <p:sp>
        <p:nvSpPr>
          <p:cNvPr id="27" name="Circle">
            <a:extLst>
              <a:ext uri="{FF2B5EF4-FFF2-40B4-BE49-F238E27FC236}">
                <a16:creationId xmlns:a16="http://schemas.microsoft.com/office/drawing/2014/main" id="{14371E11-5B32-B844-AEB2-2995BCBE4C39}"/>
              </a:ext>
            </a:extLst>
          </p:cNvPr>
          <p:cNvSpPr/>
          <p:nvPr/>
        </p:nvSpPr>
        <p:spPr>
          <a:xfrm>
            <a:off x="1260403" y="2354326"/>
            <a:ext cx="2502616" cy="2502616"/>
          </a:xfrm>
          <a:prstGeom prst="ellipse">
            <a:avLst/>
          </a:prstGeom>
          <a:ln w="12700" cap="rnd">
            <a:solidFill>
              <a:srgbClr val="5E5D5E">
                <a:alpha val="50000"/>
              </a:srgbClr>
            </a:solidFill>
            <a:prstDash val="sysDash"/>
            <a:miter lim="400000"/>
          </a:ln>
        </p:spPr>
        <p:txBody>
          <a:bodyPr lIns="19050" tIns="19050" rIns="19050" bIns="1905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sz="1200"/>
          </a:p>
        </p:txBody>
      </p:sp>
      <p:sp>
        <p:nvSpPr>
          <p:cNvPr id="28" name="Circle">
            <a:extLst>
              <a:ext uri="{FF2B5EF4-FFF2-40B4-BE49-F238E27FC236}">
                <a16:creationId xmlns:a16="http://schemas.microsoft.com/office/drawing/2014/main" id="{F0B60D6E-EDD3-1D49-8285-5A49F8636D32}"/>
              </a:ext>
            </a:extLst>
          </p:cNvPr>
          <p:cNvSpPr/>
          <p:nvPr/>
        </p:nvSpPr>
        <p:spPr>
          <a:xfrm>
            <a:off x="1270340" y="2148108"/>
            <a:ext cx="3011355" cy="3102305"/>
          </a:xfrm>
          <a:prstGeom prst="ellipse">
            <a:avLst/>
          </a:prstGeom>
          <a:ln w="12700" cap="rnd">
            <a:solidFill>
              <a:srgbClr val="5E5D5E">
                <a:alpha val="50000"/>
              </a:srgbClr>
            </a:solidFill>
            <a:prstDash val="sysDash"/>
            <a:miter lim="400000"/>
          </a:ln>
        </p:spPr>
        <p:txBody>
          <a:bodyPr lIns="19050" tIns="19050" rIns="19050" bIns="1905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sz="1200"/>
          </a:p>
        </p:txBody>
      </p:sp>
      <p:sp>
        <p:nvSpPr>
          <p:cNvPr id="26" name="Circle">
            <a:extLst>
              <a:ext uri="{FF2B5EF4-FFF2-40B4-BE49-F238E27FC236}">
                <a16:creationId xmlns:a16="http://schemas.microsoft.com/office/drawing/2014/main" id="{FF0BD769-C782-4141-B273-C26683A419D8}"/>
              </a:ext>
            </a:extLst>
          </p:cNvPr>
          <p:cNvSpPr/>
          <p:nvPr/>
        </p:nvSpPr>
        <p:spPr>
          <a:xfrm>
            <a:off x="1661033" y="2759256"/>
            <a:ext cx="1755524" cy="1755524"/>
          </a:xfrm>
          <a:prstGeom prst="ellipse">
            <a:avLst/>
          </a:prstGeom>
          <a:ln w="12700" cap="rnd">
            <a:solidFill>
              <a:srgbClr val="5E5D5E">
                <a:alpha val="50000"/>
              </a:srgbClr>
            </a:solidFill>
            <a:prstDash val="sysDash"/>
            <a:miter lim="400000"/>
          </a:ln>
        </p:spPr>
        <p:txBody>
          <a:bodyPr lIns="19050" tIns="19050" rIns="19050" bIns="1905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sz="1200" dirty="0"/>
          </a:p>
        </p:txBody>
      </p:sp>
      <p:sp>
        <p:nvSpPr>
          <p:cNvPr id="73" name="insert your awesome title here.">
            <a:extLst>
              <a:ext uri="{FF2B5EF4-FFF2-40B4-BE49-F238E27FC236}">
                <a16:creationId xmlns:a16="http://schemas.microsoft.com/office/drawing/2014/main" id="{18E1C886-7AC1-1F4C-9803-61EEF7DD2BE2}"/>
              </a:ext>
            </a:extLst>
          </p:cNvPr>
          <p:cNvSpPr txBox="1"/>
          <p:nvPr/>
        </p:nvSpPr>
        <p:spPr>
          <a:xfrm>
            <a:off x="2406440" y="1148592"/>
            <a:ext cx="6505219" cy="1023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lvl1pPr>
              <a:lnSpc>
                <a:spcPct val="120000"/>
              </a:lnSpc>
              <a:defRPr sz="2500" cap="all" spc="75">
                <a:latin typeface="+mn-lt"/>
                <a:ea typeface="+mn-ea"/>
                <a:cs typeface="+mn-cs"/>
                <a:sym typeface="Montserrat ExtraBold"/>
              </a:defRPr>
            </a:lvl1pPr>
          </a:lstStyle>
          <a:p>
            <a:pPr algn="just">
              <a:lnSpc>
                <a:spcPct val="100000"/>
              </a:lnSpc>
            </a:pPr>
            <a:r>
              <a:rPr lang="en-US" sz="1600" cap="none" dirty="0">
                <a:latin typeface="Gill Sans MT" panose="020B0502020104020203" pitchFamily="34" charset="0"/>
              </a:rPr>
              <a:t>There is the need for supporting empirical research to generate context-specific clarity on violent conflict-</a:t>
            </a:r>
            <a:r>
              <a:rPr lang="en-US" sz="1600" cap="none" dirty="0" err="1">
                <a:latin typeface="Gill Sans MT" panose="020B0502020104020203" pitchFamily="34" charset="0"/>
              </a:rPr>
              <a:t>organised</a:t>
            </a:r>
            <a:r>
              <a:rPr lang="en-US" sz="1600" cap="none" dirty="0">
                <a:latin typeface="Gill Sans MT" panose="020B0502020104020203" pitchFamily="34" charset="0"/>
              </a:rPr>
              <a:t> crime nexus from a convergence lens to inform policy &amp; programmatic responses</a:t>
            </a:r>
            <a:endParaRPr lang="en-GB" sz="1600" cap="none" dirty="0">
              <a:latin typeface="Gill Sans MT" panose="020B0502020104020203" pitchFamily="34" charset="0"/>
            </a:endParaRPr>
          </a:p>
          <a:p>
            <a:pPr algn="just">
              <a:lnSpc>
                <a:spcPct val="100000"/>
              </a:lnSpc>
            </a:pPr>
            <a:endParaRPr lang="en-US" sz="1600" cap="none" dirty="0">
              <a:latin typeface="Century Gothic" panose="020B0502020202020204" pitchFamily="34" charset="0"/>
              <a:ea typeface="Arial"/>
              <a:cs typeface="Arial"/>
            </a:endParaRPr>
          </a:p>
        </p:txBody>
      </p:sp>
      <p:sp>
        <p:nvSpPr>
          <p:cNvPr id="74" name="insert your awesome title here.">
            <a:extLst>
              <a:ext uri="{FF2B5EF4-FFF2-40B4-BE49-F238E27FC236}">
                <a16:creationId xmlns:a16="http://schemas.microsoft.com/office/drawing/2014/main" id="{18E1C886-7AC1-1F4C-9803-61EEF7DD2BE2}"/>
              </a:ext>
            </a:extLst>
          </p:cNvPr>
          <p:cNvSpPr txBox="1"/>
          <p:nvPr/>
        </p:nvSpPr>
        <p:spPr>
          <a:xfrm>
            <a:off x="4246526" y="2423348"/>
            <a:ext cx="4665133" cy="7771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lvl1pPr>
              <a:lnSpc>
                <a:spcPct val="120000"/>
              </a:lnSpc>
              <a:defRPr sz="2500" cap="all" spc="75">
                <a:latin typeface="+mn-lt"/>
                <a:ea typeface="+mn-ea"/>
                <a:cs typeface="+mn-cs"/>
                <a:sym typeface="Montserrat ExtraBold"/>
              </a:defRPr>
            </a:lvl1pPr>
          </a:lstStyle>
          <a:p>
            <a:pPr algn="just">
              <a:lnSpc>
                <a:spcPct val="100000"/>
              </a:lnSpc>
            </a:pPr>
            <a:r>
              <a:rPr lang="en-US" sz="1600" cap="none" dirty="0">
                <a:latin typeface="Gill Sans MT" panose="020B0502020104020203" pitchFamily="34" charset="0"/>
                <a:ea typeface="Arial"/>
                <a:cs typeface="Arial"/>
                <a:sym typeface="Arial"/>
              </a:rPr>
              <a:t>De-emphasizing militarized response and prioritizing strategic dialogue to resolving the deeper drivers of intergroup conflict</a:t>
            </a:r>
          </a:p>
        </p:txBody>
      </p:sp>
      <p:sp>
        <p:nvSpPr>
          <p:cNvPr id="76" name="insert your awesome title here.">
            <a:extLst>
              <a:ext uri="{FF2B5EF4-FFF2-40B4-BE49-F238E27FC236}">
                <a16:creationId xmlns:a16="http://schemas.microsoft.com/office/drawing/2014/main" id="{18E1C886-7AC1-1F4C-9803-61EEF7DD2BE2}"/>
              </a:ext>
            </a:extLst>
          </p:cNvPr>
          <p:cNvSpPr txBox="1"/>
          <p:nvPr/>
        </p:nvSpPr>
        <p:spPr>
          <a:xfrm>
            <a:off x="4284252" y="3802335"/>
            <a:ext cx="4609777" cy="1023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lvl1pPr>
              <a:lnSpc>
                <a:spcPct val="120000"/>
              </a:lnSpc>
              <a:defRPr sz="2500" cap="all" spc="75">
                <a:latin typeface="+mn-lt"/>
                <a:ea typeface="+mn-ea"/>
                <a:cs typeface="+mn-cs"/>
                <a:sym typeface="Montserrat ExtraBold"/>
              </a:defRPr>
            </a:lvl1pPr>
          </a:lstStyle>
          <a:p>
            <a:pPr algn="just">
              <a:lnSpc>
                <a:spcPct val="100000"/>
              </a:lnSpc>
            </a:pPr>
            <a:r>
              <a:rPr lang="en-US" sz="1600" cap="none" dirty="0">
                <a:latin typeface="Gill Sans MT" panose="020B0502020104020203" pitchFamily="34" charset="0"/>
              </a:rPr>
              <a:t>Provide an opportunity for various state actors to work together and draw on their combined resources to effectively investigate and prosecution conflict and criminal entrepreneur</a:t>
            </a:r>
            <a:endParaRPr lang="en-US" sz="1600" cap="none" dirty="0">
              <a:latin typeface="Century Gothic" panose="020B0502020202020204" pitchFamily="34" charset="0"/>
              <a:ea typeface="Arial"/>
              <a:cs typeface="Arial"/>
            </a:endParaRPr>
          </a:p>
        </p:txBody>
      </p:sp>
      <p:sp>
        <p:nvSpPr>
          <p:cNvPr id="77" name="insert your awesome title here.">
            <a:extLst>
              <a:ext uri="{FF2B5EF4-FFF2-40B4-BE49-F238E27FC236}">
                <a16:creationId xmlns:a16="http://schemas.microsoft.com/office/drawing/2014/main" id="{18E1C886-7AC1-1F4C-9803-61EEF7DD2BE2}"/>
              </a:ext>
            </a:extLst>
          </p:cNvPr>
          <p:cNvSpPr txBox="1"/>
          <p:nvPr/>
        </p:nvSpPr>
        <p:spPr>
          <a:xfrm>
            <a:off x="3461528" y="5321124"/>
            <a:ext cx="5477473" cy="5309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lvl1pPr>
              <a:lnSpc>
                <a:spcPct val="120000"/>
              </a:lnSpc>
              <a:defRPr sz="2500" cap="all" spc="75">
                <a:latin typeface="+mn-lt"/>
                <a:ea typeface="+mn-ea"/>
                <a:cs typeface="+mn-cs"/>
                <a:sym typeface="Montserrat ExtraBold"/>
              </a:defRPr>
            </a:lvl1pPr>
          </a:lstStyle>
          <a:p>
            <a:pPr algn="just">
              <a:lnSpc>
                <a:spcPct val="100000"/>
              </a:lnSpc>
            </a:pPr>
            <a:r>
              <a:rPr lang="en-US" sz="1600" cap="none" dirty="0">
                <a:latin typeface="Gill Sans MT" panose="020B0502020104020203" pitchFamily="34" charset="0"/>
              </a:rPr>
              <a:t>Use critical technological enablers and tools to effectively prevent, respond and mange conflict and crime dynamics</a:t>
            </a:r>
            <a:endParaRPr lang="en-US" sz="1100" cap="none" dirty="0">
              <a:latin typeface="Arial" panose="020B0604020202020204" pitchFamily="34" charset="0"/>
              <a:ea typeface="Arial"/>
              <a:cs typeface="Arial" panose="020B0604020202020204" pitchFamily="34" charset="0"/>
            </a:endParaRPr>
          </a:p>
        </p:txBody>
      </p:sp>
      <p:sp>
        <p:nvSpPr>
          <p:cNvPr id="78" name="TextBox 77">
            <a:extLst>
              <a:ext uri="{FF2B5EF4-FFF2-40B4-BE49-F238E27FC236}">
                <a16:creationId xmlns:a16="http://schemas.microsoft.com/office/drawing/2014/main" id="{0ADBBD38-46E7-6248-B601-2C87402A013E}"/>
              </a:ext>
            </a:extLst>
          </p:cNvPr>
          <p:cNvSpPr txBox="1"/>
          <p:nvPr/>
        </p:nvSpPr>
        <p:spPr>
          <a:xfrm>
            <a:off x="2176082" y="5951292"/>
            <a:ext cx="6234242" cy="416589"/>
          </a:xfrm>
          <a:prstGeom prst="rect">
            <a:avLst/>
          </a:prstGeom>
          <a:noFill/>
        </p:spPr>
        <p:txBody>
          <a:bodyPr wrap="square" rtlCol="0" anchor="ctr">
            <a:spAutoFit/>
          </a:bodyPr>
          <a:lstStyle/>
          <a:p>
            <a:pPr>
              <a:lnSpc>
                <a:spcPct val="130000"/>
              </a:lnSpc>
            </a:pPr>
            <a:r>
              <a:rPr lang="en-US" b="1" dirty="0">
                <a:latin typeface="Gill Sans MT" panose="020B0502020104020203" pitchFamily="34" charset="0"/>
              </a:rPr>
              <a:t>Capacitate state officials through regular training</a:t>
            </a:r>
            <a:endParaRPr lang="en-US" sz="1600" b="1" dirty="0">
              <a:latin typeface="Century Gothic" panose="020B0502020202020204" pitchFamily="34" charset="0"/>
            </a:endParaRPr>
          </a:p>
        </p:txBody>
      </p:sp>
      <p:sp>
        <p:nvSpPr>
          <p:cNvPr id="79" name="insert your awesome title here.">
            <a:extLst>
              <a:ext uri="{FF2B5EF4-FFF2-40B4-BE49-F238E27FC236}">
                <a16:creationId xmlns:a16="http://schemas.microsoft.com/office/drawing/2014/main" id="{18E1C886-7AC1-1F4C-9803-61EEF7DD2BE2}"/>
              </a:ext>
            </a:extLst>
          </p:cNvPr>
          <p:cNvSpPr txBox="1"/>
          <p:nvPr/>
        </p:nvSpPr>
        <p:spPr>
          <a:xfrm>
            <a:off x="2351791" y="6282461"/>
            <a:ext cx="6667535" cy="5309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lvl1pPr>
              <a:lnSpc>
                <a:spcPct val="120000"/>
              </a:lnSpc>
              <a:defRPr sz="2500" cap="all" spc="75">
                <a:latin typeface="+mn-lt"/>
                <a:ea typeface="+mn-ea"/>
                <a:cs typeface="+mn-cs"/>
                <a:sym typeface="Montserrat ExtraBold"/>
              </a:defRPr>
            </a:lvl1pPr>
          </a:lstStyle>
          <a:p>
            <a:pPr algn="just">
              <a:lnSpc>
                <a:spcPct val="100000"/>
              </a:lnSpc>
            </a:pPr>
            <a:r>
              <a:rPr lang="en-US" sz="1600" cap="none" dirty="0">
                <a:latin typeface="Gill Sans MT" panose="020B0502020104020203" pitchFamily="34" charset="0"/>
              </a:rPr>
              <a:t>Sustained capacity building for officials tackling </a:t>
            </a:r>
            <a:r>
              <a:rPr lang="en-US" sz="1600" cap="none" dirty="0" err="1">
                <a:latin typeface="Gill Sans MT" panose="020B0502020104020203" pitchFamily="34" charset="0"/>
              </a:rPr>
              <a:t>organised</a:t>
            </a:r>
            <a:r>
              <a:rPr lang="en-US" sz="1600" cap="none" dirty="0">
                <a:latin typeface="Gill Sans MT" panose="020B0502020104020203" pitchFamily="34" charset="0"/>
              </a:rPr>
              <a:t> crime and conflict through bespoke training and updating of training curricula, </a:t>
            </a:r>
            <a:r>
              <a:rPr lang="en-US" sz="1600" cap="none" dirty="0" err="1">
                <a:latin typeface="Gill Sans MT" panose="020B0502020104020203" pitchFamily="34" charset="0"/>
              </a:rPr>
              <a:t>etc</a:t>
            </a:r>
            <a:endParaRPr lang="en-US" sz="1400" cap="none" dirty="0">
              <a:latin typeface="Gill Sans MT" panose="020B0502020104020203" pitchFamily="34" charset="0"/>
              <a:ea typeface="Arial"/>
              <a:cs typeface="Arial"/>
            </a:endParaRPr>
          </a:p>
        </p:txBody>
      </p:sp>
      <p:sp>
        <p:nvSpPr>
          <p:cNvPr id="86" name="Rounded Rectangle 85"/>
          <p:cNvSpPr/>
          <p:nvPr/>
        </p:nvSpPr>
        <p:spPr>
          <a:xfrm>
            <a:off x="4321695" y="3365571"/>
            <a:ext cx="487344" cy="450211"/>
          </a:xfrm>
          <a:prstGeom prst="roundRect">
            <a:avLst>
              <a:gd name="adj" fmla="val 2214"/>
            </a:avLst>
          </a:prstGeom>
          <a:solidFill>
            <a:srgbClr val="FF66FF"/>
          </a:solidFill>
          <a:ln>
            <a:noFill/>
          </a:ln>
          <a:effectLst>
            <a:outerShdw blurRad="38100" dist="12700" dir="5400000" algn="t" rotWithShape="0">
              <a:prstClr val="black">
                <a:alpha val="15000"/>
              </a:prstClr>
            </a:outerShdw>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FFFF"/>
                </a:solidFill>
                <a:latin typeface="Cascadia Code SemiBold" panose="020B0609020000020004" pitchFamily="49" charset="0"/>
                <a:ea typeface="Cascadia Code SemiBold" panose="020B0609020000020004" pitchFamily="49" charset="0"/>
                <a:cs typeface="Cascadia Code SemiBold" panose="020B0609020000020004" pitchFamily="49" charset="0"/>
              </a:rPr>
              <a:t>3</a:t>
            </a:r>
          </a:p>
        </p:txBody>
      </p:sp>
      <p:sp>
        <p:nvSpPr>
          <p:cNvPr id="87" name="Rounded Rectangle 86"/>
          <p:cNvSpPr/>
          <p:nvPr/>
        </p:nvSpPr>
        <p:spPr>
          <a:xfrm>
            <a:off x="2898139" y="5220247"/>
            <a:ext cx="563389" cy="492672"/>
          </a:xfrm>
          <a:prstGeom prst="roundRect">
            <a:avLst>
              <a:gd name="adj" fmla="val 2214"/>
            </a:avLst>
          </a:prstGeom>
          <a:solidFill>
            <a:schemeClr val="accent5"/>
          </a:solidFill>
          <a:ln>
            <a:noFill/>
          </a:ln>
          <a:effectLst>
            <a:outerShdw blurRad="38100" dist="12700" dir="5400000" algn="t" rotWithShape="0">
              <a:prstClr val="black">
                <a:alpha val="15000"/>
              </a:prstClr>
            </a:outerShdw>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FFFF"/>
                </a:solidFill>
                <a:latin typeface="Cascadia Code SemiBold" panose="020B0609020000020004" pitchFamily="49" charset="0"/>
                <a:ea typeface="Cascadia Code SemiBold" panose="020B0609020000020004" pitchFamily="49" charset="0"/>
                <a:cs typeface="Cascadia Code SemiBold" panose="020B0609020000020004" pitchFamily="49" charset="0"/>
              </a:rPr>
              <a:t>4</a:t>
            </a:r>
          </a:p>
        </p:txBody>
      </p:sp>
      <p:sp>
        <p:nvSpPr>
          <p:cNvPr id="88" name="Rounded Rectangle 87"/>
          <p:cNvSpPr/>
          <p:nvPr/>
        </p:nvSpPr>
        <p:spPr>
          <a:xfrm>
            <a:off x="1706238" y="6077032"/>
            <a:ext cx="561506" cy="520320"/>
          </a:xfrm>
          <a:prstGeom prst="roundRect">
            <a:avLst>
              <a:gd name="adj" fmla="val 2214"/>
            </a:avLst>
          </a:prstGeom>
          <a:solidFill>
            <a:srgbClr val="FF0000"/>
          </a:solidFill>
          <a:ln>
            <a:noFill/>
          </a:ln>
          <a:effectLst>
            <a:outerShdw blurRad="38100" dist="12700" dir="5400000" algn="t" rotWithShape="0">
              <a:prstClr val="black">
                <a:alpha val="15000"/>
              </a:prstClr>
            </a:outerShdw>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FFFF"/>
                </a:solidFill>
                <a:latin typeface="Cascadia Code SemiBold" panose="020B0609020000020004" pitchFamily="49" charset="0"/>
                <a:ea typeface="Cascadia Code SemiBold" panose="020B0609020000020004" pitchFamily="49" charset="0"/>
                <a:cs typeface="Cascadia Code SemiBold" panose="020B0609020000020004" pitchFamily="49" charset="0"/>
              </a:rPr>
              <a:t>5</a:t>
            </a:r>
          </a:p>
        </p:txBody>
      </p:sp>
      <p:sp>
        <p:nvSpPr>
          <p:cNvPr id="89" name="Rounded Rectangle 88"/>
          <p:cNvSpPr/>
          <p:nvPr/>
        </p:nvSpPr>
        <p:spPr>
          <a:xfrm>
            <a:off x="3541787" y="2012760"/>
            <a:ext cx="485816" cy="461047"/>
          </a:xfrm>
          <a:prstGeom prst="roundRect">
            <a:avLst>
              <a:gd name="adj" fmla="val 2214"/>
            </a:avLst>
          </a:prstGeom>
          <a:solidFill>
            <a:srgbClr val="00B050"/>
          </a:solidFill>
          <a:ln>
            <a:noFill/>
          </a:ln>
          <a:effectLst>
            <a:outerShdw blurRad="38100" dist="12700" dir="5400000" algn="t" rotWithShape="0">
              <a:prstClr val="black">
                <a:alpha val="15000"/>
              </a:prstClr>
            </a:outerShdw>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FFFF"/>
                </a:solidFill>
                <a:latin typeface="Cascadia Code SemiBold" panose="020B0609020000020004" pitchFamily="49" charset="0"/>
                <a:ea typeface="Cascadia Code SemiBold" panose="020B0609020000020004" pitchFamily="49" charset="0"/>
                <a:cs typeface="Cascadia Code SemiBold" panose="020B0609020000020004" pitchFamily="49" charset="0"/>
              </a:rPr>
              <a:t>2</a:t>
            </a:r>
          </a:p>
        </p:txBody>
      </p:sp>
      <p:sp>
        <p:nvSpPr>
          <p:cNvPr id="90" name="Rounded Rectangle 89"/>
          <p:cNvSpPr/>
          <p:nvPr/>
        </p:nvSpPr>
        <p:spPr>
          <a:xfrm>
            <a:off x="1851772" y="871816"/>
            <a:ext cx="439522" cy="420285"/>
          </a:xfrm>
          <a:prstGeom prst="roundRect">
            <a:avLst>
              <a:gd name="adj" fmla="val 2214"/>
            </a:avLst>
          </a:prstGeom>
          <a:solidFill>
            <a:srgbClr val="0000CC"/>
          </a:solidFill>
          <a:ln>
            <a:noFill/>
          </a:ln>
          <a:effectLst>
            <a:outerShdw blurRad="38100" dist="12700" dir="5400000" algn="t" rotWithShape="0">
              <a:prstClr val="black">
                <a:alpha val="15000"/>
              </a:prstClr>
            </a:outerShdw>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FFFF"/>
                </a:solidFill>
                <a:latin typeface="Cascadia Code SemiBold" panose="020B0609020000020004" pitchFamily="49" charset="0"/>
                <a:ea typeface="Cascadia Code SemiBold" panose="020B0609020000020004" pitchFamily="49" charset="0"/>
                <a:cs typeface="Cascadia Code SemiBold" panose="020B0609020000020004" pitchFamily="49" charset="0"/>
              </a:rPr>
              <a:t>1</a:t>
            </a:r>
          </a:p>
        </p:txBody>
      </p:sp>
      <p:sp>
        <p:nvSpPr>
          <p:cNvPr id="2" name="TextBox 1">
            <a:extLst>
              <a:ext uri="{FF2B5EF4-FFF2-40B4-BE49-F238E27FC236}">
                <a16:creationId xmlns:a16="http://schemas.microsoft.com/office/drawing/2014/main" id="{DAF752FE-E596-1B57-632C-93D54231A223}"/>
              </a:ext>
            </a:extLst>
          </p:cNvPr>
          <p:cNvSpPr txBox="1"/>
          <p:nvPr/>
        </p:nvSpPr>
        <p:spPr>
          <a:xfrm>
            <a:off x="1204630" y="-203067"/>
            <a:ext cx="7179021" cy="923330"/>
          </a:xfrm>
          <a:prstGeom prst="rect">
            <a:avLst/>
          </a:prstGeom>
          <a:noFill/>
        </p:spPr>
        <p:txBody>
          <a:bodyPr wrap="square" rtlCol="0">
            <a:spAutoFit/>
          </a:bodyPr>
          <a:lstStyle/>
          <a:p>
            <a:pPr algn="ctr"/>
            <a:r>
              <a:rPr lang="en-GB" sz="5400" b="1" dirty="0">
                <a:solidFill>
                  <a:schemeClr val="bg1"/>
                </a:solidFill>
                <a:latin typeface="Gill Sans MT" panose="020B0502020104020203" pitchFamily="34" charset="0"/>
              </a:rPr>
              <a:t>Recommendations</a:t>
            </a:r>
          </a:p>
        </p:txBody>
      </p:sp>
      <p:sp>
        <p:nvSpPr>
          <p:cNvPr id="4" name="Rounded Rectangle">
            <a:extLst>
              <a:ext uri="{FF2B5EF4-FFF2-40B4-BE49-F238E27FC236}">
                <a16:creationId xmlns:a16="http://schemas.microsoft.com/office/drawing/2014/main" id="{8EE7C9F4-F0B8-F381-ABF5-A437273B1047}"/>
              </a:ext>
            </a:extLst>
          </p:cNvPr>
          <p:cNvSpPr/>
          <p:nvPr/>
        </p:nvSpPr>
        <p:spPr>
          <a:xfrm rot="21088894">
            <a:off x="2312945" y="2344218"/>
            <a:ext cx="195016" cy="1291425"/>
          </a:xfrm>
          <a:prstGeom prst="roundRect">
            <a:avLst>
              <a:gd name="adj" fmla="val 50000"/>
            </a:avLst>
          </a:prstGeom>
          <a:solidFill>
            <a:srgbClr val="0000CC"/>
          </a:solidFill>
          <a:ln w="12700">
            <a:miter lim="400000"/>
          </a:ln>
        </p:spPr>
        <p:txBody>
          <a:bodyPr lIns="19050" tIns="19050" rIns="19050" bIns="19050" anchor="ctr"/>
          <a:lstStyle/>
          <a:p>
            <a:pPr algn="ctr" defTabSz="685800">
              <a:defRPr sz="3200" spc="0">
                <a:solidFill>
                  <a:srgbClr val="FFFFFF"/>
                </a:solidFill>
                <a:latin typeface="Helvetica Neue Medium"/>
                <a:ea typeface="Helvetica Neue Medium"/>
                <a:cs typeface="Helvetica Neue Medium"/>
                <a:sym typeface="Helvetica Neue Medium"/>
              </a:defRPr>
            </a:pPr>
            <a:endParaRPr sz="1200" dirty="0">
              <a:solidFill>
                <a:srgbClr val="FFFFFF"/>
              </a:solidFill>
              <a:latin typeface="Helvetica Neue Medium"/>
              <a:ea typeface="Helvetica Neue Medium"/>
              <a:cs typeface="Helvetica Neue Medium"/>
              <a:sym typeface="Helvetica Neue Medium"/>
            </a:endParaRPr>
          </a:p>
        </p:txBody>
      </p:sp>
      <p:sp>
        <p:nvSpPr>
          <p:cNvPr id="5" name="TextBox 4">
            <a:extLst>
              <a:ext uri="{FF2B5EF4-FFF2-40B4-BE49-F238E27FC236}">
                <a16:creationId xmlns:a16="http://schemas.microsoft.com/office/drawing/2014/main" id="{E10FD169-5770-21FE-F369-C8553C64FAB8}"/>
              </a:ext>
            </a:extLst>
          </p:cNvPr>
          <p:cNvSpPr txBox="1"/>
          <p:nvPr/>
        </p:nvSpPr>
        <p:spPr>
          <a:xfrm>
            <a:off x="3900394" y="1996555"/>
            <a:ext cx="5133812" cy="416589"/>
          </a:xfrm>
          <a:prstGeom prst="rect">
            <a:avLst/>
          </a:prstGeom>
          <a:noFill/>
        </p:spPr>
        <p:txBody>
          <a:bodyPr wrap="square" rtlCol="0" anchor="ctr">
            <a:spAutoFit/>
          </a:bodyPr>
          <a:lstStyle/>
          <a:p>
            <a:pPr>
              <a:lnSpc>
                <a:spcPct val="130000"/>
              </a:lnSpc>
            </a:pPr>
            <a:r>
              <a:rPr lang="en-US" b="1" dirty="0">
                <a:latin typeface="Gill Sans MT" panose="020B0502020104020203" pitchFamily="34" charset="0"/>
              </a:rPr>
              <a:t>Prioritize strategic dialogue to resolve conflict</a:t>
            </a:r>
            <a:endParaRPr lang="en-US" sz="1600" b="1" dirty="0">
              <a:latin typeface="Century Gothic" panose="020B0502020202020204" pitchFamily="34" charset="0"/>
            </a:endParaRPr>
          </a:p>
        </p:txBody>
      </p:sp>
    </p:spTree>
    <p:extLst>
      <p:ext uri="{BB962C8B-B14F-4D97-AF65-F5344CB8AC3E}">
        <p14:creationId xmlns:p14="http://schemas.microsoft.com/office/powerpoint/2010/main" val="10191489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133"/>
                                        </p:tgtEl>
                                        <p:attrNameLst>
                                          <p:attrName>style.visibility</p:attrName>
                                        </p:attrNameLst>
                                      </p:cBhvr>
                                      <p:to>
                                        <p:strVal val="visible"/>
                                      </p:to>
                                    </p:set>
                                    <p:animEffect transition="in" filter="fade">
                                      <p:cBhvr>
                                        <p:cTn id="7" dur="2000"/>
                                        <p:tgtEl>
                                          <p:spTgt spid="1133"/>
                                        </p:tgtEl>
                                      </p:cBhvr>
                                    </p:animEffect>
                                    <p:anim calcmode="lin" valueType="num">
                                      <p:cBhvr>
                                        <p:cTn id="8" dur="2000" fill="hold"/>
                                        <p:tgtEl>
                                          <p:spTgt spid="1133"/>
                                        </p:tgtEl>
                                        <p:attrNameLst>
                                          <p:attrName>ppt_x</p:attrName>
                                        </p:attrNameLst>
                                      </p:cBhvr>
                                      <p:tavLst>
                                        <p:tav tm="0">
                                          <p:val>
                                            <p:strVal val="#ppt_x"/>
                                          </p:val>
                                        </p:tav>
                                        <p:tav tm="100000">
                                          <p:val>
                                            <p:strVal val="#ppt_x"/>
                                          </p:val>
                                        </p:tav>
                                      </p:tavLst>
                                    </p:anim>
                                    <p:anim calcmode="lin" valueType="num">
                                      <p:cBhvr>
                                        <p:cTn id="9" dur="2000" fill="hold"/>
                                        <p:tgtEl>
                                          <p:spTgt spid="1133"/>
                                        </p:tgtEl>
                                        <p:attrNameLst>
                                          <p:attrName>ppt_y</p:attrName>
                                        </p:attrNameLst>
                                      </p:cBhvr>
                                      <p:tavLst>
                                        <p:tav tm="0">
                                          <p:val>
                                            <p:strVal val="#ppt_y+.1"/>
                                          </p:val>
                                        </p:tav>
                                        <p:tav tm="100000">
                                          <p:val>
                                            <p:strVal val="#ppt_y"/>
                                          </p:val>
                                        </p:tav>
                                      </p:tavLst>
                                    </p:anim>
                                  </p:childTnLst>
                                </p:cTn>
                              </p:par>
                              <p:par>
                                <p:cTn id="10" presetID="23" presetClass="entr" presetSubtype="16"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2000" fill="hold"/>
                                        <p:tgtEl>
                                          <p:spTgt spid="24"/>
                                        </p:tgtEl>
                                        <p:attrNameLst>
                                          <p:attrName>ppt_w</p:attrName>
                                        </p:attrNameLst>
                                      </p:cBhvr>
                                      <p:tavLst>
                                        <p:tav tm="0">
                                          <p:val>
                                            <p:fltVal val="0"/>
                                          </p:val>
                                        </p:tav>
                                        <p:tav tm="100000">
                                          <p:val>
                                            <p:strVal val="#ppt_w"/>
                                          </p:val>
                                        </p:tav>
                                      </p:tavLst>
                                    </p:anim>
                                    <p:anim calcmode="lin" valueType="num">
                                      <p:cBhvr>
                                        <p:cTn id="13" dur="2000" fill="hold"/>
                                        <p:tgtEl>
                                          <p:spTgt spid="24"/>
                                        </p:tgtEl>
                                        <p:attrNameLst>
                                          <p:attrName>ppt_h</p:attrName>
                                        </p:attrNameLst>
                                      </p:cBhvr>
                                      <p:tavLst>
                                        <p:tav tm="0">
                                          <p:val>
                                            <p:fltVal val="0"/>
                                          </p:val>
                                        </p:tav>
                                        <p:tav tm="100000">
                                          <p:val>
                                            <p:strVal val="#ppt_h"/>
                                          </p:val>
                                        </p:tav>
                                      </p:tavLst>
                                    </p:anim>
                                  </p:childTnLst>
                                </p:cTn>
                              </p:par>
                              <p:par>
                                <p:cTn id="14" presetID="23" presetClass="entr" presetSubtype="16" fill="hold" grpId="0" nodeType="withEffect">
                                  <p:stCondLst>
                                    <p:cond delay="2000"/>
                                  </p:stCondLst>
                                  <p:childTnLst>
                                    <p:set>
                                      <p:cBhvr>
                                        <p:cTn id="15" dur="1" fill="hold">
                                          <p:stCondLst>
                                            <p:cond delay="0"/>
                                          </p:stCondLst>
                                        </p:cTn>
                                        <p:tgtEl>
                                          <p:spTgt spid="25"/>
                                        </p:tgtEl>
                                        <p:attrNameLst>
                                          <p:attrName>style.visibility</p:attrName>
                                        </p:attrNameLst>
                                      </p:cBhvr>
                                      <p:to>
                                        <p:strVal val="visible"/>
                                      </p:to>
                                    </p:set>
                                    <p:anim calcmode="lin" valueType="num">
                                      <p:cBhvr>
                                        <p:cTn id="16" dur="2000" fill="hold"/>
                                        <p:tgtEl>
                                          <p:spTgt spid="25"/>
                                        </p:tgtEl>
                                        <p:attrNameLst>
                                          <p:attrName>ppt_w</p:attrName>
                                        </p:attrNameLst>
                                      </p:cBhvr>
                                      <p:tavLst>
                                        <p:tav tm="0">
                                          <p:val>
                                            <p:fltVal val="0"/>
                                          </p:val>
                                        </p:tav>
                                        <p:tav tm="100000">
                                          <p:val>
                                            <p:strVal val="#ppt_w"/>
                                          </p:val>
                                        </p:tav>
                                      </p:tavLst>
                                    </p:anim>
                                    <p:anim calcmode="lin" valueType="num">
                                      <p:cBhvr>
                                        <p:cTn id="17" dur="2000" fill="hold"/>
                                        <p:tgtEl>
                                          <p:spTgt spid="25"/>
                                        </p:tgtEl>
                                        <p:attrNameLst>
                                          <p:attrName>ppt_h</p:attrName>
                                        </p:attrNameLst>
                                      </p:cBhvr>
                                      <p:tavLst>
                                        <p:tav tm="0">
                                          <p:val>
                                            <p:fltVal val="0"/>
                                          </p:val>
                                        </p:tav>
                                        <p:tav tm="100000">
                                          <p:val>
                                            <p:strVal val="#ppt_h"/>
                                          </p:val>
                                        </p:tav>
                                      </p:tavLst>
                                    </p:anim>
                                  </p:childTnLst>
                                </p:cTn>
                              </p:par>
                              <p:par>
                                <p:cTn id="18" presetID="23" presetClass="entr" presetSubtype="16" fill="hold" grpId="0" nodeType="withEffect">
                                  <p:stCondLst>
                                    <p:cond delay="1000"/>
                                  </p:stCondLst>
                                  <p:childTnLst>
                                    <p:set>
                                      <p:cBhvr>
                                        <p:cTn id="19" dur="1" fill="hold">
                                          <p:stCondLst>
                                            <p:cond delay="0"/>
                                          </p:stCondLst>
                                        </p:cTn>
                                        <p:tgtEl>
                                          <p:spTgt spid="26"/>
                                        </p:tgtEl>
                                        <p:attrNameLst>
                                          <p:attrName>style.visibility</p:attrName>
                                        </p:attrNameLst>
                                      </p:cBhvr>
                                      <p:to>
                                        <p:strVal val="visible"/>
                                      </p:to>
                                    </p:set>
                                    <p:anim calcmode="lin" valueType="num">
                                      <p:cBhvr>
                                        <p:cTn id="20" dur="3000" fill="hold"/>
                                        <p:tgtEl>
                                          <p:spTgt spid="26"/>
                                        </p:tgtEl>
                                        <p:attrNameLst>
                                          <p:attrName>ppt_w</p:attrName>
                                        </p:attrNameLst>
                                      </p:cBhvr>
                                      <p:tavLst>
                                        <p:tav tm="0">
                                          <p:val>
                                            <p:fltVal val="0"/>
                                          </p:val>
                                        </p:tav>
                                        <p:tav tm="100000">
                                          <p:val>
                                            <p:strVal val="#ppt_w"/>
                                          </p:val>
                                        </p:tav>
                                      </p:tavLst>
                                    </p:anim>
                                    <p:anim calcmode="lin" valueType="num">
                                      <p:cBhvr>
                                        <p:cTn id="21" dur="3000" fill="hold"/>
                                        <p:tgtEl>
                                          <p:spTgt spid="26"/>
                                        </p:tgtEl>
                                        <p:attrNameLst>
                                          <p:attrName>ppt_h</p:attrName>
                                        </p:attrNameLst>
                                      </p:cBhvr>
                                      <p:tavLst>
                                        <p:tav tm="0">
                                          <p:val>
                                            <p:fltVal val="0"/>
                                          </p:val>
                                        </p:tav>
                                        <p:tav tm="100000">
                                          <p:val>
                                            <p:strVal val="#ppt_h"/>
                                          </p:val>
                                        </p:tav>
                                      </p:tavLst>
                                    </p:anim>
                                  </p:childTnLst>
                                </p:cTn>
                              </p:par>
                              <p:par>
                                <p:cTn id="22" presetID="23" presetClass="entr" presetSubtype="16" fill="hold" grpId="0" nodeType="withEffect">
                                  <p:stCondLst>
                                    <p:cond delay="2000"/>
                                  </p:stCondLst>
                                  <p:childTnLst>
                                    <p:set>
                                      <p:cBhvr>
                                        <p:cTn id="23" dur="1" fill="hold">
                                          <p:stCondLst>
                                            <p:cond delay="0"/>
                                          </p:stCondLst>
                                        </p:cTn>
                                        <p:tgtEl>
                                          <p:spTgt spid="27"/>
                                        </p:tgtEl>
                                        <p:attrNameLst>
                                          <p:attrName>style.visibility</p:attrName>
                                        </p:attrNameLst>
                                      </p:cBhvr>
                                      <p:to>
                                        <p:strVal val="visible"/>
                                      </p:to>
                                    </p:set>
                                    <p:anim calcmode="lin" valueType="num">
                                      <p:cBhvr>
                                        <p:cTn id="24" dur="2000" fill="hold"/>
                                        <p:tgtEl>
                                          <p:spTgt spid="27"/>
                                        </p:tgtEl>
                                        <p:attrNameLst>
                                          <p:attrName>ppt_w</p:attrName>
                                        </p:attrNameLst>
                                      </p:cBhvr>
                                      <p:tavLst>
                                        <p:tav tm="0">
                                          <p:val>
                                            <p:fltVal val="0"/>
                                          </p:val>
                                        </p:tav>
                                        <p:tav tm="100000">
                                          <p:val>
                                            <p:strVal val="#ppt_w"/>
                                          </p:val>
                                        </p:tav>
                                      </p:tavLst>
                                    </p:anim>
                                    <p:anim calcmode="lin" valueType="num">
                                      <p:cBhvr>
                                        <p:cTn id="25" dur="2000" fill="hold"/>
                                        <p:tgtEl>
                                          <p:spTgt spid="27"/>
                                        </p:tgtEl>
                                        <p:attrNameLst>
                                          <p:attrName>ppt_h</p:attrName>
                                        </p:attrNameLst>
                                      </p:cBhvr>
                                      <p:tavLst>
                                        <p:tav tm="0">
                                          <p:val>
                                            <p:fltVal val="0"/>
                                          </p:val>
                                        </p:tav>
                                        <p:tav tm="100000">
                                          <p:val>
                                            <p:strVal val="#ppt_h"/>
                                          </p:val>
                                        </p:tav>
                                      </p:tavLst>
                                    </p:anim>
                                  </p:childTnLst>
                                </p:cTn>
                              </p:par>
                              <p:par>
                                <p:cTn id="26" presetID="23" presetClass="entr" presetSubtype="16" fill="hold" grpId="0" nodeType="withEffect">
                                  <p:stCondLst>
                                    <p:cond delay="2000"/>
                                  </p:stCondLst>
                                  <p:childTnLst>
                                    <p:set>
                                      <p:cBhvr>
                                        <p:cTn id="27" dur="1" fill="hold">
                                          <p:stCondLst>
                                            <p:cond delay="0"/>
                                          </p:stCondLst>
                                        </p:cTn>
                                        <p:tgtEl>
                                          <p:spTgt spid="28"/>
                                        </p:tgtEl>
                                        <p:attrNameLst>
                                          <p:attrName>style.visibility</p:attrName>
                                        </p:attrNameLst>
                                      </p:cBhvr>
                                      <p:to>
                                        <p:strVal val="visible"/>
                                      </p:to>
                                    </p:set>
                                    <p:anim calcmode="lin" valueType="num">
                                      <p:cBhvr>
                                        <p:cTn id="28" dur="3000" fill="hold"/>
                                        <p:tgtEl>
                                          <p:spTgt spid="28"/>
                                        </p:tgtEl>
                                        <p:attrNameLst>
                                          <p:attrName>ppt_w</p:attrName>
                                        </p:attrNameLst>
                                      </p:cBhvr>
                                      <p:tavLst>
                                        <p:tav tm="0">
                                          <p:val>
                                            <p:fltVal val="0"/>
                                          </p:val>
                                        </p:tav>
                                        <p:tav tm="100000">
                                          <p:val>
                                            <p:strVal val="#ppt_w"/>
                                          </p:val>
                                        </p:tav>
                                      </p:tavLst>
                                    </p:anim>
                                    <p:anim calcmode="lin" valueType="num">
                                      <p:cBhvr>
                                        <p:cTn id="29" dur="3000" fill="hold"/>
                                        <p:tgtEl>
                                          <p:spTgt spid="28"/>
                                        </p:tgtEl>
                                        <p:attrNameLst>
                                          <p:attrName>ppt_h</p:attrName>
                                        </p:attrNameLst>
                                      </p:cBhvr>
                                      <p:tavLst>
                                        <p:tav tm="0">
                                          <p:val>
                                            <p:fltVal val="0"/>
                                          </p:val>
                                        </p:tav>
                                        <p:tav tm="100000">
                                          <p:val>
                                            <p:strVal val="#ppt_h"/>
                                          </p:val>
                                        </p:tav>
                                      </p:tavLst>
                                    </p:anim>
                                  </p:childTnLst>
                                </p:cTn>
                              </p:par>
                            </p:childTnLst>
                          </p:cTn>
                        </p:par>
                        <p:par>
                          <p:cTn id="30" fill="hold">
                            <p:stCondLst>
                              <p:cond delay="5000"/>
                            </p:stCondLst>
                            <p:childTnLst>
                              <p:par>
                                <p:cTn id="31" presetID="23" presetClass="entr" presetSubtype="16" fill="hold" nodeType="afterEffect">
                                  <p:stCondLst>
                                    <p:cond delay="0"/>
                                  </p:stCondLst>
                                  <p:childTnLst>
                                    <p:set>
                                      <p:cBhvr>
                                        <p:cTn id="32" dur="1" fill="hold">
                                          <p:stCondLst>
                                            <p:cond delay="0"/>
                                          </p:stCondLst>
                                        </p:cTn>
                                        <p:tgtEl>
                                          <p:spTgt spid="61"/>
                                        </p:tgtEl>
                                        <p:attrNameLst>
                                          <p:attrName>style.visibility</p:attrName>
                                        </p:attrNameLst>
                                      </p:cBhvr>
                                      <p:to>
                                        <p:strVal val="visible"/>
                                      </p:to>
                                    </p:set>
                                    <p:anim calcmode="lin" valueType="num">
                                      <p:cBhvr>
                                        <p:cTn id="33" dur="2000" fill="hold"/>
                                        <p:tgtEl>
                                          <p:spTgt spid="61"/>
                                        </p:tgtEl>
                                        <p:attrNameLst>
                                          <p:attrName>ppt_w</p:attrName>
                                        </p:attrNameLst>
                                      </p:cBhvr>
                                      <p:tavLst>
                                        <p:tav tm="0">
                                          <p:val>
                                            <p:fltVal val="0"/>
                                          </p:val>
                                        </p:tav>
                                        <p:tav tm="100000">
                                          <p:val>
                                            <p:strVal val="#ppt_w"/>
                                          </p:val>
                                        </p:tav>
                                      </p:tavLst>
                                    </p:anim>
                                    <p:anim calcmode="lin" valueType="num">
                                      <p:cBhvr>
                                        <p:cTn id="34" dur="2000" fill="hold"/>
                                        <p:tgtEl>
                                          <p:spTgt spid="61"/>
                                        </p:tgtEl>
                                        <p:attrNameLst>
                                          <p:attrName>ppt_h</p:attrName>
                                        </p:attrNameLst>
                                      </p:cBhvr>
                                      <p:tavLst>
                                        <p:tav tm="0">
                                          <p:val>
                                            <p:fltVal val="0"/>
                                          </p:val>
                                        </p:tav>
                                        <p:tav tm="100000">
                                          <p:val>
                                            <p:strVal val="#ppt_h"/>
                                          </p:val>
                                        </p:tav>
                                      </p:tavLst>
                                    </p:anim>
                                  </p:childTnLst>
                                </p:cTn>
                              </p:par>
                              <p:par>
                                <p:cTn id="35" presetID="23" presetClass="entr" presetSubtype="16" fill="hold" nodeType="withEffect">
                                  <p:stCondLst>
                                    <p:cond delay="1000"/>
                                  </p:stCondLst>
                                  <p:childTnLst>
                                    <p:set>
                                      <p:cBhvr>
                                        <p:cTn id="36" dur="1" fill="hold">
                                          <p:stCondLst>
                                            <p:cond delay="0"/>
                                          </p:stCondLst>
                                        </p:cTn>
                                        <p:tgtEl>
                                          <p:spTgt spid="64"/>
                                        </p:tgtEl>
                                        <p:attrNameLst>
                                          <p:attrName>style.visibility</p:attrName>
                                        </p:attrNameLst>
                                      </p:cBhvr>
                                      <p:to>
                                        <p:strVal val="visible"/>
                                      </p:to>
                                    </p:set>
                                    <p:anim calcmode="lin" valueType="num">
                                      <p:cBhvr>
                                        <p:cTn id="37" dur="2000" fill="hold"/>
                                        <p:tgtEl>
                                          <p:spTgt spid="64"/>
                                        </p:tgtEl>
                                        <p:attrNameLst>
                                          <p:attrName>ppt_w</p:attrName>
                                        </p:attrNameLst>
                                      </p:cBhvr>
                                      <p:tavLst>
                                        <p:tav tm="0">
                                          <p:val>
                                            <p:fltVal val="0"/>
                                          </p:val>
                                        </p:tav>
                                        <p:tav tm="100000">
                                          <p:val>
                                            <p:strVal val="#ppt_w"/>
                                          </p:val>
                                        </p:tav>
                                      </p:tavLst>
                                    </p:anim>
                                    <p:anim calcmode="lin" valueType="num">
                                      <p:cBhvr>
                                        <p:cTn id="38" dur="2000" fill="hold"/>
                                        <p:tgtEl>
                                          <p:spTgt spid="64"/>
                                        </p:tgtEl>
                                        <p:attrNameLst>
                                          <p:attrName>ppt_h</p:attrName>
                                        </p:attrNameLst>
                                      </p:cBhvr>
                                      <p:tavLst>
                                        <p:tav tm="0">
                                          <p:val>
                                            <p:fltVal val="0"/>
                                          </p:val>
                                        </p:tav>
                                        <p:tav tm="100000">
                                          <p:val>
                                            <p:strVal val="#ppt_h"/>
                                          </p:val>
                                        </p:tav>
                                      </p:tavLst>
                                    </p:anim>
                                  </p:childTnLst>
                                </p:cTn>
                              </p:par>
                              <p:par>
                                <p:cTn id="39" presetID="23" presetClass="entr" presetSubtype="16" fill="hold" nodeType="withEffect">
                                  <p:stCondLst>
                                    <p:cond delay="1500"/>
                                  </p:stCondLst>
                                  <p:childTnLst>
                                    <p:set>
                                      <p:cBhvr>
                                        <p:cTn id="40" dur="1" fill="hold">
                                          <p:stCondLst>
                                            <p:cond delay="0"/>
                                          </p:stCondLst>
                                        </p:cTn>
                                        <p:tgtEl>
                                          <p:spTgt spid="67"/>
                                        </p:tgtEl>
                                        <p:attrNameLst>
                                          <p:attrName>style.visibility</p:attrName>
                                        </p:attrNameLst>
                                      </p:cBhvr>
                                      <p:to>
                                        <p:strVal val="visible"/>
                                      </p:to>
                                    </p:set>
                                    <p:anim calcmode="lin" valueType="num">
                                      <p:cBhvr>
                                        <p:cTn id="41" dur="2000" fill="hold"/>
                                        <p:tgtEl>
                                          <p:spTgt spid="67"/>
                                        </p:tgtEl>
                                        <p:attrNameLst>
                                          <p:attrName>ppt_w</p:attrName>
                                        </p:attrNameLst>
                                      </p:cBhvr>
                                      <p:tavLst>
                                        <p:tav tm="0">
                                          <p:val>
                                            <p:fltVal val="0"/>
                                          </p:val>
                                        </p:tav>
                                        <p:tav tm="100000">
                                          <p:val>
                                            <p:strVal val="#ppt_w"/>
                                          </p:val>
                                        </p:tav>
                                      </p:tavLst>
                                    </p:anim>
                                    <p:anim calcmode="lin" valueType="num">
                                      <p:cBhvr>
                                        <p:cTn id="42" dur="2000" fill="hold"/>
                                        <p:tgtEl>
                                          <p:spTgt spid="67"/>
                                        </p:tgtEl>
                                        <p:attrNameLst>
                                          <p:attrName>ppt_h</p:attrName>
                                        </p:attrNameLst>
                                      </p:cBhvr>
                                      <p:tavLst>
                                        <p:tav tm="0">
                                          <p:val>
                                            <p:fltVal val="0"/>
                                          </p:val>
                                        </p:tav>
                                        <p:tav tm="100000">
                                          <p:val>
                                            <p:strVal val="#ppt_h"/>
                                          </p:val>
                                        </p:tav>
                                      </p:tavLst>
                                    </p:anim>
                                  </p:childTnLst>
                                </p:cTn>
                              </p:par>
                              <p:par>
                                <p:cTn id="43" presetID="23" presetClass="entr" presetSubtype="16" fill="hold" nodeType="withEffect">
                                  <p:stCondLst>
                                    <p:cond delay="2000"/>
                                  </p:stCondLst>
                                  <p:childTnLst>
                                    <p:set>
                                      <p:cBhvr>
                                        <p:cTn id="44" dur="1" fill="hold">
                                          <p:stCondLst>
                                            <p:cond delay="0"/>
                                          </p:stCondLst>
                                        </p:cTn>
                                        <p:tgtEl>
                                          <p:spTgt spid="70"/>
                                        </p:tgtEl>
                                        <p:attrNameLst>
                                          <p:attrName>style.visibility</p:attrName>
                                        </p:attrNameLst>
                                      </p:cBhvr>
                                      <p:to>
                                        <p:strVal val="visible"/>
                                      </p:to>
                                    </p:set>
                                    <p:anim calcmode="lin" valueType="num">
                                      <p:cBhvr>
                                        <p:cTn id="45" dur="2000" fill="hold"/>
                                        <p:tgtEl>
                                          <p:spTgt spid="70"/>
                                        </p:tgtEl>
                                        <p:attrNameLst>
                                          <p:attrName>ppt_w</p:attrName>
                                        </p:attrNameLst>
                                      </p:cBhvr>
                                      <p:tavLst>
                                        <p:tav tm="0">
                                          <p:val>
                                            <p:fltVal val="0"/>
                                          </p:val>
                                        </p:tav>
                                        <p:tav tm="100000">
                                          <p:val>
                                            <p:strVal val="#ppt_w"/>
                                          </p:val>
                                        </p:tav>
                                      </p:tavLst>
                                    </p:anim>
                                    <p:anim calcmode="lin" valueType="num">
                                      <p:cBhvr>
                                        <p:cTn id="46" dur="2000" fill="hold"/>
                                        <p:tgtEl>
                                          <p:spTgt spid="70"/>
                                        </p:tgtEl>
                                        <p:attrNameLst>
                                          <p:attrName>ppt_h</p:attrName>
                                        </p:attrNameLst>
                                      </p:cBhvr>
                                      <p:tavLst>
                                        <p:tav tm="0">
                                          <p:val>
                                            <p:fltVal val="0"/>
                                          </p:val>
                                        </p:tav>
                                        <p:tav tm="100000">
                                          <p:val>
                                            <p:strVal val="#ppt_h"/>
                                          </p:val>
                                        </p:tav>
                                      </p:tavLst>
                                    </p:anim>
                                  </p:childTnLst>
                                </p:cTn>
                              </p:par>
                            </p:childTnLst>
                          </p:cTn>
                        </p:par>
                        <p:par>
                          <p:cTn id="47" fill="hold">
                            <p:stCondLst>
                              <p:cond delay="9000"/>
                            </p:stCondLst>
                            <p:childTnLst>
                              <p:par>
                                <p:cTn id="48" presetID="8" presetClass="emph" presetSubtype="0" fill="hold" nodeType="afterEffect">
                                  <p:stCondLst>
                                    <p:cond delay="0"/>
                                  </p:stCondLst>
                                  <p:childTnLst>
                                    <p:animRot by="21600000">
                                      <p:cBhvr>
                                        <p:cTn id="49" dur="30000" fill="hold"/>
                                        <p:tgtEl>
                                          <p:spTgt spid="61"/>
                                        </p:tgtEl>
                                        <p:attrNameLst>
                                          <p:attrName>r</p:attrName>
                                        </p:attrNameLst>
                                      </p:cBhvr>
                                    </p:animRot>
                                  </p:childTnLst>
                                </p:cTn>
                              </p:par>
                              <p:par>
                                <p:cTn id="50" presetID="8" presetClass="emph" presetSubtype="0" fill="hold" nodeType="withEffect">
                                  <p:stCondLst>
                                    <p:cond delay="0"/>
                                  </p:stCondLst>
                                  <p:childTnLst>
                                    <p:animRot by="-21600000">
                                      <p:cBhvr>
                                        <p:cTn id="51" dur="30000" fill="hold"/>
                                        <p:tgtEl>
                                          <p:spTgt spid="64"/>
                                        </p:tgtEl>
                                        <p:attrNameLst>
                                          <p:attrName>r</p:attrName>
                                        </p:attrNameLst>
                                      </p:cBhvr>
                                    </p:animRot>
                                  </p:childTnLst>
                                </p:cTn>
                              </p:par>
                              <p:par>
                                <p:cTn id="52" presetID="8" presetClass="emph" presetSubtype="0" fill="hold" nodeType="withEffect">
                                  <p:stCondLst>
                                    <p:cond delay="0"/>
                                  </p:stCondLst>
                                  <p:childTnLst>
                                    <p:animRot by="21600000">
                                      <p:cBhvr>
                                        <p:cTn id="53" dur="30000" fill="hold"/>
                                        <p:tgtEl>
                                          <p:spTgt spid="67"/>
                                        </p:tgtEl>
                                        <p:attrNameLst>
                                          <p:attrName>r</p:attrName>
                                        </p:attrNameLst>
                                      </p:cBhvr>
                                    </p:animRot>
                                  </p:childTnLst>
                                </p:cTn>
                              </p:par>
                              <p:par>
                                <p:cTn id="54" presetID="8" presetClass="emph" presetSubtype="0" fill="hold" nodeType="withEffect">
                                  <p:stCondLst>
                                    <p:cond delay="0"/>
                                  </p:stCondLst>
                                  <p:childTnLst>
                                    <p:animRot by="-21600000">
                                      <p:cBhvr>
                                        <p:cTn id="55" dur="30000" fill="hold"/>
                                        <p:tgtEl>
                                          <p:spTgt spid="70"/>
                                        </p:tgtEl>
                                        <p:attrNameLst>
                                          <p:attrName>r</p:attrName>
                                        </p:attrNameLst>
                                      </p:cBhvr>
                                    </p:animRot>
                                  </p:childTnLst>
                                </p:cTn>
                              </p:par>
                              <p:par>
                                <p:cTn id="56" presetID="17" presetClass="entr" presetSubtype="10" fill="hold" grpId="0" nodeType="withEffect">
                                  <p:stCondLst>
                                    <p:cond delay="2500"/>
                                  </p:stCondLst>
                                  <p:childTnLst>
                                    <p:set>
                                      <p:cBhvr>
                                        <p:cTn id="57" dur="1" fill="hold">
                                          <p:stCondLst>
                                            <p:cond delay="0"/>
                                          </p:stCondLst>
                                        </p:cTn>
                                        <p:tgtEl>
                                          <p:spTgt spid="73"/>
                                        </p:tgtEl>
                                        <p:attrNameLst>
                                          <p:attrName>style.visibility</p:attrName>
                                        </p:attrNameLst>
                                      </p:cBhvr>
                                      <p:to>
                                        <p:strVal val="visible"/>
                                      </p:to>
                                    </p:set>
                                    <p:anim calcmode="lin" valueType="num">
                                      <p:cBhvr>
                                        <p:cTn id="58" dur="500" fill="hold"/>
                                        <p:tgtEl>
                                          <p:spTgt spid="73"/>
                                        </p:tgtEl>
                                        <p:attrNameLst>
                                          <p:attrName>ppt_w</p:attrName>
                                        </p:attrNameLst>
                                      </p:cBhvr>
                                      <p:tavLst>
                                        <p:tav tm="0">
                                          <p:val>
                                            <p:fltVal val="0"/>
                                          </p:val>
                                        </p:tav>
                                        <p:tav tm="100000">
                                          <p:val>
                                            <p:strVal val="#ppt_w"/>
                                          </p:val>
                                        </p:tav>
                                      </p:tavLst>
                                    </p:anim>
                                    <p:anim calcmode="lin" valueType="num">
                                      <p:cBhvr>
                                        <p:cTn id="59" dur="500" fill="hold"/>
                                        <p:tgtEl>
                                          <p:spTgt spid="73"/>
                                        </p:tgtEl>
                                        <p:attrNameLst>
                                          <p:attrName>ppt_h</p:attrName>
                                        </p:attrNameLst>
                                      </p:cBhvr>
                                      <p:tavLst>
                                        <p:tav tm="0">
                                          <p:val>
                                            <p:strVal val="#ppt_h"/>
                                          </p:val>
                                        </p:tav>
                                        <p:tav tm="100000">
                                          <p:val>
                                            <p:strVal val="#ppt_h"/>
                                          </p:val>
                                        </p:tav>
                                      </p:tavLst>
                                    </p:anim>
                                  </p:childTnLst>
                                </p:cTn>
                              </p:par>
                              <p:par>
                                <p:cTn id="60" presetID="17" presetClass="entr" presetSubtype="10" fill="hold" grpId="0" nodeType="withEffect">
                                  <p:stCondLst>
                                    <p:cond delay="2500"/>
                                  </p:stCondLst>
                                  <p:childTnLst>
                                    <p:set>
                                      <p:cBhvr>
                                        <p:cTn id="61" dur="1" fill="hold">
                                          <p:stCondLst>
                                            <p:cond delay="0"/>
                                          </p:stCondLst>
                                        </p:cTn>
                                        <p:tgtEl>
                                          <p:spTgt spid="74"/>
                                        </p:tgtEl>
                                        <p:attrNameLst>
                                          <p:attrName>style.visibility</p:attrName>
                                        </p:attrNameLst>
                                      </p:cBhvr>
                                      <p:to>
                                        <p:strVal val="visible"/>
                                      </p:to>
                                    </p:set>
                                    <p:anim calcmode="lin" valueType="num">
                                      <p:cBhvr>
                                        <p:cTn id="62" dur="500" fill="hold"/>
                                        <p:tgtEl>
                                          <p:spTgt spid="74"/>
                                        </p:tgtEl>
                                        <p:attrNameLst>
                                          <p:attrName>ppt_w</p:attrName>
                                        </p:attrNameLst>
                                      </p:cBhvr>
                                      <p:tavLst>
                                        <p:tav tm="0">
                                          <p:val>
                                            <p:fltVal val="0"/>
                                          </p:val>
                                        </p:tav>
                                        <p:tav tm="100000">
                                          <p:val>
                                            <p:strVal val="#ppt_w"/>
                                          </p:val>
                                        </p:tav>
                                      </p:tavLst>
                                    </p:anim>
                                    <p:anim calcmode="lin" valueType="num">
                                      <p:cBhvr>
                                        <p:cTn id="63" dur="500" fill="hold"/>
                                        <p:tgtEl>
                                          <p:spTgt spid="74"/>
                                        </p:tgtEl>
                                        <p:attrNameLst>
                                          <p:attrName>ppt_h</p:attrName>
                                        </p:attrNameLst>
                                      </p:cBhvr>
                                      <p:tavLst>
                                        <p:tav tm="0">
                                          <p:val>
                                            <p:strVal val="#ppt_h"/>
                                          </p:val>
                                        </p:tav>
                                        <p:tav tm="100000">
                                          <p:val>
                                            <p:strVal val="#ppt_h"/>
                                          </p:val>
                                        </p:tav>
                                      </p:tavLst>
                                    </p:anim>
                                  </p:childTnLst>
                                </p:cTn>
                              </p:par>
                              <p:par>
                                <p:cTn id="64" presetID="17" presetClass="entr" presetSubtype="10" fill="hold" grpId="0" nodeType="withEffect">
                                  <p:stCondLst>
                                    <p:cond delay="2500"/>
                                  </p:stCondLst>
                                  <p:childTnLst>
                                    <p:set>
                                      <p:cBhvr>
                                        <p:cTn id="65" dur="1" fill="hold">
                                          <p:stCondLst>
                                            <p:cond delay="0"/>
                                          </p:stCondLst>
                                        </p:cTn>
                                        <p:tgtEl>
                                          <p:spTgt spid="76"/>
                                        </p:tgtEl>
                                        <p:attrNameLst>
                                          <p:attrName>style.visibility</p:attrName>
                                        </p:attrNameLst>
                                      </p:cBhvr>
                                      <p:to>
                                        <p:strVal val="visible"/>
                                      </p:to>
                                    </p:set>
                                    <p:anim calcmode="lin" valueType="num">
                                      <p:cBhvr>
                                        <p:cTn id="66" dur="500" fill="hold"/>
                                        <p:tgtEl>
                                          <p:spTgt spid="76"/>
                                        </p:tgtEl>
                                        <p:attrNameLst>
                                          <p:attrName>ppt_w</p:attrName>
                                        </p:attrNameLst>
                                      </p:cBhvr>
                                      <p:tavLst>
                                        <p:tav tm="0">
                                          <p:val>
                                            <p:fltVal val="0"/>
                                          </p:val>
                                        </p:tav>
                                        <p:tav tm="100000">
                                          <p:val>
                                            <p:strVal val="#ppt_w"/>
                                          </p:val>
                                        </p:tav>
                                      </p:tavLst>
                                    </p:anim>
                                    <p:anim calcmode="lin" valueType="num">
                                      <p:cBhvr>
                                        <p:cTn id="67" dur="500" fill="hold"/>
                                        <p:tgtEl>
                                          <p:spTgt spid="76"/>
                                        </p:tgtEl>
                                        <p:attrNameLst>
                                          <p:attrName>ppt_h</p:attrName>
                                        </p:attrNameLst>
                                      </p:cBhvr>
                                      <p:tavLst>
                                        <p:tav tm="0">
                                          <p:val>
                                            <p:strVal val="#ppt_h"/>
                                          </p:val>
                                        </p:tav>
                                        <p:tav tm="100000">
                                          <p:val>
                                            <p:strVal val="#ppt_h"/>
                                          </p:val>
                                        </p:tav>
                                      </p:tavLst>
                                    </p:anim>
                                  </p:childTnLst>
                                </p:cTn>
                              </p:par>
                              <p:par>
                                <p:cTn id="68" presetID="17" presetClass="entr" presetSubtype="10" fill="hold" grpId="0" nodeType="withEffect">
                                  <p:stCondLst>
                                    <p:cond delay="2500"/>
                                  </p:stCondLst>
                                  <p:childTnLst>
                                    <p:set>
                                      <p:cBhvr>
                                        <p:cTn id="69" dur="1" fill="hold">
                                          <p:stCondLst>
                                            <p:cond delay="0"/>
                                          </p:stCondLst>
                                        </p:cTn>
                                        <p:tgtEl>
                                          <p:spTgt spid="77"/>
                                        </p:tgtEl>
                                        <p:attrNameLst>
                                          <p:attrName>style.visibility</p:attrName>
                                        </p:attrNameLst>
                                      </p:cBhvr>
                                      <p:to>
                                        <p:strVal val="visible"/>
                                      </p:to>
                                    </p:set>
                                    <p:anim calcmode="lin" valueType="num">
                                      <p:cBhvr>
                                        <p:cTn id="70" dur="500" fill="hold"/>
                                        <p:tgtEl>
                                          <p:spTgt spid="77"/>
                                        </p:tgtEl>
                                        <p:attrNameLst>
                                          <p:attrName>ppt_w</p:attrName>
                                        </p:attrNameLst>
                                      </p:cBhvr>
                                      <p:tavLst>
                                        <p:tav tm="0">
                                          <p:val>
                                            <p:fltVal val="0"/>
                                          </p:val>
                                        </p:tav>
                                        <p:tav tm="100000">
                                          <p:val>
                                            <p:strVal val="#ppt_w"/>
                                          </p:val>
                                        </p:tav>
                                      </p:tavLst>
                                    </p:anim>
                                    <p:anim calcmode="lin" valueType="num">
                                      <p:cBhvr>
                                        <p:cTn id="71" dur="500" fill="hold"/>
                                        <p:tgtEl>
                                          <p:spTgt spid="77"/>
                                        </p:tgtEl>
                                        <p:attrNameLst>
                                          <p:attrName>ppt_h</p:attrName>
                                        </p:attrNameLst>
                                      </p:cBhvr>
                                      <p:tavLst>
                                        <p:tav tm="0">
                                          <p:val>
                                            <p:strVal val="#ppt_h"/>
                                          </p:val>
                                        </p:tav>
                                        <p:tav tm="100000">
                                          <p:val>
                                            <p:strVal val="#ppt_h"/>
                                          </p:val>
                                        </p:tav>
                                      </p:tavLst>
                                    </p:anim>
                                  </p:childTnLst>
                                </p:cTn>
                              </p:par>
                              <p:par>
                                <p:cTn id="72" presetID="17" presetClass="entr" presetSubtype="10" fill="hold" grpId="0" nodeType="withEffect">
                                  <p:stCondLst>
                                    <p:cond delay="2500"/>
                                  </p:stCondLst>
                                  <p:childTnLst>
                                    <p:set>
                                      <p:cBhvr>
                                        <p:cTn id="73" dur="1" fill="hold">
                                          <p:stCondLst>
                                            <p:cond delay="0"/>
                                          </p:stCondLst>
                                        </p:cTn>
                                        <p:tgtEl>
                                          <p:spTgt spid="79"/>
                                        </p:tgtEl>
                                        <p:attrNameLst>
                                          <p:attrName>style.visibility</p:attrName>
                                        </p:attrNameLst>
                                      </p:cBhvr>
                                      <p:to>
                                        <p:strVal val="visible"/>
                                      </p:to>
                                    </p:set>
                                    <p:anim calcmode="lin" valueType="num">
                                      <p:cBhvr>
                                        <p:cTn id="74" dur="500" fill="hold"/>
                                        <p:tgtEl>
                                          <p:spTgt spid="79"/>
                                        </p:tgtEl>
                                        <p:attrNameLst>
                                          <p:attrName>ppt_w</p:attrName>
                                        </p:attrNameLst>
                                      </p:cBhvr>
                                      <p:tavLst>
                                        <p:tav tm="0">
                                          <p:val>
                                            <p:fltVal val="0"/>
                                          </p:val>
                                        </p:tav>
                                        <p:tav tm="100000">
                                          <p:val>
                                            <p:strVal val="#ppt_w"/>
                                          </p:val>
                                        </p:tav>
                                      </p:tavLst>
                                    </p:anim>
                                    <p:anim calcmode="lin" valueType="num">
                                      <p:cBhvr>
                                        <p:cTn id="75" dur="500" fill="hold"/>
                                        <p:tgtEl>
                                          <p:spTgt spid="7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3" grpId="0" animBg="1"/>
      <p:bldP spid="24" grpId="0" animBg="1"/>
      <p:bldP spid="25" grpId="0" animBg="1"/>
      <p:bldP spid="27" grpId="0" animBg="1"/>
      <p:bldP spid="28" grpId="0" animBg="1"/>
      <p:bldP spid="26" grpId="0" animBg="1"/>
      <p:bldP spid="73" grpId="0" animBg="1"/>
      <p:bldP spid="74" grpId="0" animBg="1"/>
      <p:bldP spid="76" grpId="0" animBg="1"/>
      <p:bldP spid="77" grpId="0" animBg="1"/>
      <p:bldP spid="7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8B9AA7C6-5E5A-498E-A6DF-A943376E09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83EAB11A-76F7-48F4-9B4F-5BFDF4BF96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5725" y="2385102"/>
            <a:ext cx="430568" cy="2087796"/>
            <a:chOff x="209668" y="2857422"/>
            <a:chExt cx="463662" cy="2087796"/>
          </a:xfrm>
        </p:grpSpPr>
        <p:sp>
          <p:nvSpPr>
            <p:cNvPr id="22" name="Rectangle 21">
              <a:extLst>
                <a:ext uri="{FF2B5EF4-FFF2-40B4-BE49-F238E27FC236}">
                  <a16:creationId xmlns:a16="http://schemas.microsoft.com/office/drawing/2014/main" id="{74D4C416-D5F4-4F6F-A6F1-87A21CD4FC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423947" y="2857422"/>
              <a:ext cx="249383" cy="20877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C6AC1C30-21C6-4BF6-93EE-B211D7A8501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209668" y="2857423"/>
              <a:ext cx="1" cy="208779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5" name="Rectangle 14">
            <a:extLst>
              <a:ext uri="{FF2B5EF4-FFF2-40B4-BE49-F238E27FC236}">
                <a16:creationId xmlns:a16="http://schemas.microsoft.com/office/drawing/2014/main" id="{81E140AE-0ABF-47C8-BF32-7D2F0CF2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23252" y="0"/>
            <a:ext cx="112074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4646" y="631767"/>
            <a:ext cx="8333796" cy="575240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865213" y="1239927"/>
            <a:ext cx="3006440" cy="4680583"/>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4500" b="1" kern="1200">
                <a:solidFill>
                  <a:schemeClr val="tx1"/>
                </a:solidFill>
                <a:latin typeface="+mj-lt"/>
                <a:ea typeface="+mj-ea"/>
                <a:cs typeface="+mj-cs"/>
              </a:rPr>
              <a:t>Conclusion</a:t>
            </a:r>
          </a:p>
        </p:txBody>
      </p:sp>
      <p:sp>
        <p:nvSpPr>
          <p:cNvPr id="4" name="TextBox 3"/>
          <p:cNvSpPr txBox="1"/>
          <p:nvPr/>
        </p:nvSpPr>
        <p:spPr>
          <a:xfrm>
            <a:off x="3707905" y="0"/>
            <a:ext cx="4801640" cy="6093295"/>
          </a:xfrm>
          <a:prstGeom prst="rect">
            <a:avLst/>
          </a:prstGeom>
        </p:spPr>
        <p:txBody>
          <a:bodyPr vert="horz" lIns="91440" tIns="45720" rIns="91440" bIns="45720" rtlCol="0" anchor="ctr">
            <a:normAutofit/>
          </a:bodyPr>
          <a:lstStyle/>
          <a:p>
            <a:pPr marL="342900" indent="-228600" defTabSz="914400">
              <a:lnSpc>
                <a:spcPct val="90000"/>
              </a:lnSpc>
              <a:spcAft>
                <a:spcPts val="600"/>
              </a:spcAft>
              <a:buFont typeface="Arial" panose="020B0604020202020204" pitchFamily="34" charset="0"/>
              <a:buChar char="•"/>
            </a:pPr>
            <a:r>
              <a:rPr lang="en-US" sz="1300" dirty="0"/>
              <a:t> Africa suffers from a combination of factors that make it vulnerable to violent conflict and organized crime </a:t>
            </a:r>
          </a:p>
          <a:p>
            <a:pPr marL="342900" indent="-228600" defTabSz="914400">
              <a:lnSpc>
                <a:spcPct val="90000"/>
              </a:lnSpc>
              <a:spcAft>
                <a:spcPts val="600"/>
              </a:spcAft>
              <a:buFont typeface="Arial" panose="020B0604020202020204" pitchFamily="34" charset="0"/>
              <a:buChar char="•"/>
            </a:pPr>
            <a:endParaRPr lang="en-US" sz="1300" dirty="0"/>
          </a:p>
          <a:p>
            <a:pPr marL="342900" indent="-228600" defTabSz="914400">
              <a:lnSpc>
                <a:spcPct val="90000"/>
              </a:lnSpc>
              <a:spcAft>
                <a:spcPts val="600"/>
              </a:spcAft>
              <a:buFont typeface="Arial" panose="020B0604020202020204" pitchFamily="34" charset="0"/>
              <a:buChar char="•"/>
            </a:pPr>
            <a:r>
              <a:rPr lang="en-US" sz="1300" dirty="0"/>
              <a:t>The 2030 Agenda for Sustainable Development affirms explicitly that "there can be no sustainable development without peace and no peace without sustainable development", underscoring the need to urgently tackle the conflict-crime nexus</a:t>
            </a:r>
          </a:p>
          <a:p>
            <a:pPr marL="342900" indent="-228600" defTabSz="914400">
              <a:lnSpc>
                <a:spcPct val="90000"/>
              </a:lnSpc>
              <a:spcAft>
                <a:spcPts val="600"/>
              </a:spcAft>
              <a:buFont typeface="Arial" panose="020B0604020202020204" pitchFamily="34" charset="0"/>
              <a:buChar char="•"/>
            </a:pPr>
            <a:endParaRPr lang="en-US" sz="1300" dirty="0"/>
          </a:p>
          <a:p>
            <a:pPr marL="342900" indent="-228600" defTabSz="914400">
              <a:lnSpc>
                <a:spcPct val="90000"/>
              </a:lnSpc>
              <a:spcAft>
                <a:spcPts val="600"/>
              </a:spcAft>
              <a:buFont typeface="Arial" panose="020B0604020202020204" pitchFamily="34" charset="0"/>
              <a:buChar char="•"/>
            </a:pPr>
            <a:r>
              <a:rPr lang="en-US" sz="1300" dirty="0"/>
              <a:t>Addressing the violent conflict-</a:t>
            </a:r>
            <a:r>
              <a:rPr lang="en-US" sz="1300" dirty="0" err="1"/>
              <a:t>organised</a:t>
            </a:r>
            <a:r>
              <a:rPr lang="en-US" sz="1300" dirty="0"/>
              <a:t> crime nexus requires a nuanced understating of their drivers and complex interconnections</a:t>
            </a:r>
          </a:p>
          <a:p>
            <a:pPr marL="342900" indent="-228600" defTabSz="914400">
              <a:lnSpc>
                <a:spcPct val="90000"/>
              </a:lnSpc>
              <a:spcAft>
                <a:spcPts val="600"/>
              </a:spcAft>
              <a:buFont typeface="Arial" panose="020B0604020202020204" pitchFamily="34" charset="0"/>
              <a:buChar char="•"/>
            </a:pPr>
            <a:endParaRPr lang="en-US" sz="1300" dirty="0"/>
          </a:p>
          <a:p>
            <a:pPr marL="342900" indent="-228600" defTabSz="914400">
              <a:lnSpc>
                <a:spcPct val="90000"/>
              </a:lnSpc>
              <a:spcAft>
                <a:spcPts val="600"/>
              </a:spcAft>
              <a:buFont typeface="Arial" panose="020B0604020202020204" pitchFamily="34" charset="0"/>
              <a:buChar char="•"/>
            </a:pPr>
            <a:r>
              <a:rPr lang="en-US" sz="1300" dirty="0"/>
              <a:t>The complexity and intricacies of their manifestations and impact demand that we adopt a convergence lens to improve policy and programmatic responses</a:t>
            </a:r>
          </a:p>
          <a:p>
            <a:pPr marL="342900" indent="-228600" defTabSz="914400">
              <a:lnSpc>
                <a:spcPct val="90000"/>
              </a:lnSpc>
              <a:spcAft>
                <a:spcPts val="600"/>
              </a:spcAft>
              <a:buFont typeface="Arial" panose="020B0604020202020204" pitchFamily="34" charset="0"/>
              <a:buChar char="•"/>
            </a:pPr>
            <a:endParaRPr lang="en-US" sz="1300" dirty="0"/>
          </a:p>
          <a:p>
            <a:pPr marL="342900" indent="-228600" defTabSz="914400">
              <a:lnSpc>
                <a:spcPct val="90000"/>
              </a:lnSpc>
              <a:spcAft>
                <a:spcPts val="600"/>
              </a:spcAft>
              <a:buFont typeface="Arial" panose="020B0604020202020204" pitchFamily="34" charset="0"/>
              <a:buChar char="•"/>
            </a:pPr>
            <a:r>
              <a:rPr lang="en-US" sz="1300" dirty="0"/>
              <a:t>Assembling the right policies, </a:t>
            </a:r>
            <a:r>
              <a:rPr lang="en-US" sz="1300" dirty="0" err="1"/>
              <a:t>programmes</a:t>
            </a:r>
            <a:r>
              <a:rPr lang="en-US" sz="1300" dirty="0"/>
              <a:t>, practices and personnel is needed now more than ever before</a:t>
            </a:r>
          </a:p>
        </p:txBody>
      </p:sp>
    </p:spTree>
    <p:extLst>
      <p:ext uri="{BB962C8B-B14F-4D97-AF65-F5344CB8AC3E}">
        <p14:creationId xmlns:p14="http://schemas.microsoft.com/office/powerpoint/2010/main" val="1905683953"/>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7" name="Text Box 5">
            <a:extLst>
              <a:ext uri="{FF2B5EF4-FFF2-40B4-BE49-F238E27FC236}">
                <a16:creationId xmlns:a16="http://schemas.microsoft.com/office/drawing/2014/main" id="{F5A086CE-4494-4E45-8A2D-83F0DCC8BFBC}"/>
              </a:ext>
            </a:extLst>
          </p:cNvPr>
          <p:cNvSpPr txBox="1">
            <a:spLocks noChangeArrowheads="1"/>
          </p:cNvSpPr>
          <p:nvPr/>
        </p:nvSpPr>
        <p:spPr bwMode="auto">
          <a:xfrm>
            <a:off x="395536" y="1988840"/>
            <a:ext cx="8145463" cy="1862048"/>
          </a:xfrm>
          <a:prstGeom prst="rect">
            <a:avLst/>
          </a:prstGeom>
          <a:noFill/>
          <a:ln w="9525">
            <a:noFill/>
            <a:miter lim="800000"/>
            <a:headEnd/>
            <a:tailEnd/>
          </a:ln>
          <a:effectLst>
            <a:outerShdw dist="92457" dir="4443276" algn="ctr" rotWithShape="0">
              <a:srgbClr val="FF0000"/>
            </a:outerShdw>
          </a:effectLst>
        </p:spPr>
        <p:txBody>
          <a:bodyPr>
            <a:spAutoFit/>
          </a:bodyPr>
          <a:lstStyle/>
          <a:p>
            <a:pPr algn="ctr">
              <a:defRPr/>
            </a:pPr>
            <a:r>
              <a:rPr lang="en-US" sz="11500" b="1" dirty="0">
                <a:effectLst>
                  <a:outerShdw blurRad="38100" dist="38100" dir="2700000" algn="tl">
                    <a:srgbClr val="C0C0C0"/>
                  </a:outerShdw>
                </a:effectLst>
                <a:latin typeface="Bradley Hand ITC" pitchFamily="66" charset="0"/>
              </a:rPr>
              <a:t>Thank You</a:t>
            </a:r>
            <a:endParaRPr lang="en-CA" sz="11500" b="1" dirty="0">
              <a:effectLst>
                <a:outerShdw blurRad="38100" dist="38100" dir="2700000" algn="tl">
                  <a:srgbClr val="C0C0C0"/>
                </a:outerShdw>
              </a:effectLst>
              <a:latin typeface="Bradley Hand ITC" pitchFamily="66" charset="0"/>
            </a:endParaRPr>
          </a:p>
        </p:txBody>
      </p:sp>
    </p:spTree>
  </p:cSld>
  <p:clrMapOvr>
    <a:masterClrMapping/>
  </p:clrMapOvr>
  <p:transition spd="med">
    <p:push/>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6" name="Rectangle 2055">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0" name="Title 1"/>
          <p:cNvSpPr>
            <a:spLocks noGrp="1"/>
          </p:cNvSpPr>
          <p:nvPr>
            <p:ph type="ctrTitle"/>
          </p:nvPr>
        </p:nvSpPr>
        <p:spPr>
          <a:xfrm>
            <a:off x="-85359" y="-424276"/>
            <a:ext cx="9396536" cy="3552073"/>
          </a:xfrm>
        </p:spPr>
        <p:txBody>
          <a:bodyPr vert="horz" lIns="91440" tIns="45720" rIns="91440" bIns="45720" rtlCol="0" anchor="ctr">
            <a:normAutofit/>
          </a:bodyPr>
          <a:lstStyle/>
          <a:p>
            <a:r>
              <a:rPr lang="en-US" sz="3800" b="1" kern="1200" dirty="0">
                <a:solidFill>
                  <a:schemeClr val="tx1"/>
                </a:solidFill>
                <a:latin typeface="Copperplate Gothic Bold" panose="020E0705020206020404" pitchFamily="34" charset="0"/>
              </a:rPr>
              <a:t>VIOLENT CONFLICT-ORGANIZED CRIME NEXUS AND THREAT TO REGIONAL STABILITY</a:t>
            </a:r>
          </a:p>
        </p:txBody>
      </p:sp>
      <p:pic>
        <p:nvPicPr>
          <p:cNvPr id="14" name="Picture 13">
            <a:extLst>
              <a:ext uri="{FF2B5EF4-FFF2-40B4-BE49-F238E27FC236}">
                <a16:creationId xmlns:a16="http://schemas.microsoft.com/office/drawing/2014/main" id="{785469B8-1023-5ED6-AB90-BBCA9214C600}"/>
              </a:ext>
            </a:extLst>
          </p:cNvPr>
          <p:cNvPicPr>
            <a:picLocks noChangeAspect="1"/>
          </p:cNvPicPr>
          <p:nvPr/>
        </p:nvPicPr>
        <p:blipFill>
          <a:blip r:embed="rId3"/>
          <a:stretch>
            <a:fillRect/>
          </a:stretch>
        </p:blipFill>
        <p:spPr>
          <a:xfrm>
            <a:off x="2726894" y="4867735"/>
            <a:ext cx="1299640" cy="906192"/>
          </a:xfrm>
          <a:prstGeom prst="rect">
            <a:avLst/>
          </a:prstGeom>
          <a:ln>
            <a:noFill/>
          </a:ln>
          <a:effectLst>
            <a:softEdge rad="112500"/>
          </a:effectLst>
        </p:spPr>
      </p:pic>
      <p:pic>
        <p:nvPicPr>
          <p:cNvPr id="13" name="Picture 12">
            <a:extLst>
              <a:ext uri="{FF2B5EF4-FFF2-40B4-BE49-F238E27FC236}">
                <a16:creationId xmlns:a16="http://schemas.microsoft.com/office/drawing/2014/main" id="{3A3A1DD7-807E-02E7-331A-83E70D98239A}"/>
              </a:ext>
            </a:extLst>
          </p:cNvPr>
          <p:cNvPicPr>
            <a:picLocks noChangeAspect="1"/>
          </p:cNvPicPr>
          <p:nvPr/>
        </p:nvPicPr>
        <p:blipFill>
          <a:blip r:embed="rId4"/>
          <a:stretch>
            <a:fillRect/>
          </a:stretch>
        </p:blipFill>
        <p:spPr>
          <a:xfrm>
            <a:off x="628650" y="4623408"/>
            <a:ext cx="1448424" cy="1159403"/>
          </a:xfrm>
          <a:prstGeom prst="ellipse">
            <a:avLst/>
          </a:prstGeom>
          <a:ln>
            <a:noFill/>
          </a:ln>
          <a:effectLst>
            <a:softEdge rad="112500"/>
          </a:effectLst>
        </p:spPr>
      </p:pic>
      <p:pic>
        <p:nvPicPr>
          <p:cNvPr id="2" name="Picture 1"/>
          <p:cNvPicPr>
            <a:picLocks noChangeAspect="1"/>
          </p:cNvPicPr>
          <p:nvPr/>
        </p:nvPicPr>
        <p:blipFill rotWithShape="1">
          <a:blip r:embed="rId5"/>
          <a:srcRect l="6190" b="14340"/>
          <a:stretch/>
        </p:blipFill>
        <p:spPr>
          <a:xfrm>
            <a:off x="4742951" y="4950285"/>
            <a:ext cx="1299640" cy="906192"/>
          </a:xfrm>
          <a:prstGeom prst="rect">
            <a:avLst/>
          </a:prstGeom>
          <a:ln>
            <a:noFill/>
          </a:ln>
          <a:effectLst>
            <a:softEdge rad="112500"/>
          </a:effectLst>
        </p:spPr>
      </p:pic>
      <p:sp>
        <p:nvSpPr>
          <p:cNvPr id="2051" name="Subtitle 2"/>
          <p:cNvSpPr>
            <a:spLocks noGrp="1"/>
          </p:cNvSpPr>
          <p:nvPr>
            <p:ph type="subTitle" idx="1"/>
          </p:nvPr>
        </p:nvSpPr>
        <p:spPr>
          <a:xfrm>
            <a:off x="1853966" y="2605100"/>
            <a:ext cx="5517886" cy="659639"/>
          </a:xfrm>
        </p:spPr>
        <p:txBody>
          <a:bodyPr>
            <a:noAutofit/>
          </a:bodyPr>
          <a:lstStyle/>
          <a:p>
            <a:pPr defTabSz="786384">
              <a:spcBef>
                <a:spcPts val="860"/>
              </a:spcBef>
            </a:pPr>
            <a:r>
              <a:rPr lang="en-US" sz="2000" b="1" kern="1200" dirty="0">
                <a:solidFill>
                  <a:schemeClr val="tx1"/>
                </a:solidFill>
                <a:latin typeface="Copperplate Gothic Bold" pitchFamily="34" charset="0"/>
                <a:ea typeface="+mn-ea"/>
                <a:cs typeface="+mn-cs"/>
              </a:rPr>
              <a:t>Prof. Freedom C. Onuoha</a:t>
            </a:r>
          </a:p>
          <a:p>
            <a:pPr defTabSz="786384">
              <a:spcBef>
                <a:spcPts val="860"/>
              </a:spcBef>
            </a:pPr>
            <a:r>
              <a:rPr lang="en-US" sz="2000" b="1" kern="1200" dirty="0">
                <a:solidFill>
                  <a:schemeClr val="accent4">
                    <a:lumMod val="75000"/>
                  </a:schemeClr>
                </a:solidFill>
                <a:latin typeface="Copperplate Gothic Bold" pitchFamily="34" charset="0"/>
                <a:ea typeface="+mn-ea"/>
                <a:cs typeface="+mn-cs"/>
              </a:rPr>
              <a:t>University of Nigeria </a:t>
            </a:r>
            <a:r>
              <a:rPr lang="en-US" sz="2000" b="1" kern="1200" dirty="0" err="1">
                <a:solidFill>
                  <a:schemeClr val="accent4">
                    <a:lumMod val="75000"/>
                  </a:schemeClr>
                </a:solidFill>
                <a:latin typeface="Copperplate Gothic Bold" pitchFamily="34" charset="0"/>
                <a:ea typeface="+mn-ea"/>
                <a:cs typeface="+mn-cs"/>
              </a:rPr>
              <a:t>nsukka</a:t>
            </a:r>
            <a:endParaRPr lang="en-US" sz="2000" b="1" dirty="0">
              <a:solidFill>
                <a:schemeClr val="accent4">
                  <a:lumMod val="75000"/>
                </a:schemeClr>
              </a:solidFill>
              <a:latin typeface="Copperplate Gothic Bold" pitchFamily="34" charset="0"/>
            </a:endParaRPr>
          </a:p>
        </p:txBody>
      </p:sp>
      <p:sp>
        <p:nvSpPr>
          <p:cNvPr id="19" name="Rectangle 18"/>
          <p:cNvSpPr/>
          <p:nvPr/>
        </p:nvSpPr>
        <p:spPr>
          <a:xfrm>
            <a:off x="3685659" y="4106921"/>
            <a:ext cx="1698063" cy="277640"/>
          </a:xfrm>
          <a:prstGeom prst="rect">
            <a:avLst/>
          </a:prstGeom>
        </p:spPr>
        <p:txBody>
          <a:bodyPr wrap="square">
            <a:spAutoFit/>
          </a:bodyPr>
          <a:lstStyle/>
          <a:p>
            <a:pPr defTabSz="393192">
              <a:spcAft>
                <a:spcPts val="600"/>
              </a:spcAft>
            </a:pPr>
            <a:r>
              <a:rPr lang="en-US" sz="1204" kern="1200" dirty="0">
                <a:solidFill>
                  <a:schemeClr val="tx1"/>
                </a:solidFill>
                <a:latin typeface="Copperplate Gothic Bold" pitchFamily="34" charset="0"/>
                <a:ea typeface="+mn-ea"/>
                <a:cs typeface="+mn-cs"/>
              </a:rPr>
              <a:t>24 October 2023</a:t>
            </a:r>
            <a:endParaRPr lang="en-US" sz="1400" dirty="0">
              <a:latin typeface="Copperplate Gothic Bold" pitchFamily="34" charset="0"/>
            </a:endParaRPr>
          </a:p>
        </p:txBody>
      </p:sp>
      <p:sp>
        <p:nvSpPr>
          <p:cNvPr id="6" name="TextBox 5">
            <a:extLst>
              <a:ext uri="{FF2B5EF4-FFF2-40B4-BE49-F238E27FC236}">
                <a16:creationId xmlns:a16="http://schemas.microsoft.com/office/drawing/2014/main" id="{AE1E500A-746B-B3A2-6476-2C9F2D7FED77}"/>
              </a:ext>
            </a:extLst>
          </p:cNvPr>
          <p:cNvSpPr txBox="1"/>
          <p:nvPr/>
        </p:nvSpPr>
        <p:spPr>
          <a:xfrm>
            <a:off x="1170534" y="3667941"/>
            <a:ext cx="7344816" cy="357021"/>
          </a:xfrm>
          <a:prstGeom prst="rect">
            <a:avLst/>
          </a:prstGeom>
          <a:noFill/>
        </p:spPr>
        <p:txBody>
          <a:bodyPr wrap="square">
            <a:spAutoFit/>
          </a:bodyPr>
          <a:lstStyle/>
          <a:p>
            <a:pPr algn="ctr" defTabSz="393192">
              <a:spcAft>
                <a:spcPts val="600"/>
              </a:spcAft>
            </a:pPr>
            <a:r>
              <a:rPr lang="en-US" sz="1720" kern="1200" dirty="0">
                <a:solidFill>
                  <a:schemeClr val="tx1"/>
                </a:solidFill>
                <a:latin typeface="Cascadia Code SemiBold" panose="020B0609020000020004" pitchFamily="49" charset="0"/>
                <a:ea typeface="+mn-ea"/>
                <a:cs typeface="+mn-cs"/>
              </a:rPr>
              <a:t>1</a:t>
            </a:r>
            <a:r>
              <a:rPr lang="en-US" sz="1720" kern="1200" baseline="30000" dirty="0">
                <a:solidFill>
                  <a:schemeClr val="tx1"/>
                </a:solidFill>
                <a:latin typeface="Cascadia Code SemiBold" panose="020B0609020000020004" pitchFamily="49" charset="0"/>
                <a:ea typeface="+mn-ea"/>
                <a:cs typeface="+mn-cs"/>
              </a:rPr>
              <a:t>st</a:t>
            </a:r>
            <a:r>
              <a:rPr lang="en-US" sz="1720" kern="1200" dirty="0">
                <a:solidFill>
                  <a:schemeClr val="tx1"/>
                </a:solidFill>
                <a:latin typeface="Gill Sans MT" panose="020B0502020104020203" pitchFamily="34" charset="0"/>
                <a:ea typeface="+mn-ea"/>
                <a:cs typeface="+mn-cs"/>
              </a:rPr>
              <a:t> International Symposium </a:t>
            </a:r>
            <a:r>
              <a:rPr lang="en-US" sz="1720" i="1" kern="1200" dirty="0">
                <a:solidFill>
                  <a:schemeClr val="tx1"/>
                </a:solidFill>
                <a:latin typeface="Gill Sans MT" panose="020B0502020104020203" pitchFamily="34" charset="0"/>
                <a:ea typeface="+mn-ea"/>
                <a:cs typeface="+mn-cs"/>
              </a:rPr>
              <a:t>on </a:t>
            </a:r>
            <a:r>
              <a:rPr lang="en-US" sz="1720" kern="1200" dirty="0">
                <a:solidFill>
                  <a:schemeClr val="tx1"/>
                </a:solidFill>
                <a:latin typeface="Gill Sans MT" panose="020B0502020104020203" pitchFamily="34" charset="0"/>
                <a:ea typeface="+mn-ea"/>
                <a:cs typeface="+mn-cs"/>
              </a:rPr>
              <a:t>Countering Organized Crime in Africa</a:t>
            </a:r>
            <a:endParaRPr lang="en-NG" sz="2000" dirty="0">
              <a:latin typeface="Gill Sans MT" panose="020B0502020104020203" pitchFamily="34" charset="0"/>
            </a:endParaRPr>
          </a:p>
        </p:txBody>
      </p:sp>
      <p:pic>
        <p:nvPicPr>
          <p:cNvPr id="4" name="Picture 3">
            <a:extLst>
              <a:ext uri="{FF2B5EF4-FFF2-40B4-BE49-F238E27FC236}">
                <a16:creationId xmlns:a16="http://schemas.microsoft.com/office/drawing/2014/main" id="{0CA9F9EC-5272-11CC-4D2E-852BD7E0839F}"/>
              </a:ext>
            </a:extLst>
          </p:cNvPr>
          <p:cNvPicPr>
            <a:picLocks noChangeAspect="1"/>
          </p:cNvPicPr>
          <p:nvPr/>
        </p:nvPicPr>
        <p:blipFill>
          <a:blip r:embed="rId6"/>
          <a:stretch>
            <a:fillRect/>
          </a:stretch>
        </p:blipFill>
        <p:spPr>
          <a:xfrm>
            <a:off x="7225966" y="4785187"/>
            <a:ext cx="1289384" cy="1071290"/>
          </a:xfrm>
          <a:prstGeom prst="ellipse">
            <a:avLst/>
          </a:prstGeom>
          <a:ln>
            <a:noFill/>
          </a:ln>
          <a:effectLst>
            <a:softEdge rad="112500"/>
          </a:effectLst>
        </p:spPr>
      </p:pic>
    </p:spTree>
    <p:extLst>
      <p:ext uri="{BB962C8B-B14F-4D97-AF65-F5344CB8AC3E}">
        <p14:creationId xmlns:p14="http://schemas.microsoft.com/office/powerpoint/2010/main" val="326529910"/>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3E56C2A-0B87-EF74-3910-E2144A50CD29}"/>
              </a:ext>
            </a:extLst>
          </p:cNvPr>
          <p:cNvSpPr txBox="1"/>
          <p:nvPr/>
        </p:nvSpPr>
        <p:spPr>
          <a:xfrm>
            <a:off x="606478" y="386930"/>
            <a:ext cx="6927525" cy="1188950"/>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4700" b="1" kern="1200">
                <a:solidFill>
                  <a:schemeClr val="tx1"/>
                </a:solidFill>
                <a:latin typeface="+mj-lt"/>
                <a:ea typeface="+mj-ea"/>
                <a:cs typeface="+mj-cs"/>
              </a:rPr>
              <a:t>Introduction</a:t>
            </a:r>
          </a:p>
        </p:txBody>
      </p:sp>
      <p:grpSp>
        <p:nvGrpSpPr>
          <p:cNvPr id="14" name="Group 13">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998368"/>
            <a:ext cx="8771274" cy="782176"/>
            <a:chOff x="-2" y="1998368"/>
            <a:chExt cx="11695083" cy="782176"/>
          </a:xfrm>
        </p:grpSpPr>
        <p:sp>
          <p:nvSpPr>
            <p:cNvPr id="9" name="Rectangle 8">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8537521"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8CCC0F0-4C2D-8711-327A-94C21DB440D4}"/>
              </a:ext>
            </a:extLst>
          </p:cNvPr>
          <p:cNvSpPr txBox="1"/>
          <p:nvPr/>
        </p:nvSpPr>
        <p:spPr>
          <a:xfrm>
            <a:off x="595245" y="2599509"/>
            <a:ext cx="7607751" cy="3435531"/>
          </a:xfrm>
          <a:prstGeom prst="rect">
            <a:avLst/>
          </a:prstGeom>
        </p:spPr>
        <p:txBody>
          <a:bodyPr vert="horz" lIns="91440" tIns="45720" rIns="91440" bIns="45720" rtlCol="0" anchor="ctr">
            <a:normAutofit/>
          </a:bodyPr>
          <a:lstStyle/>
          <a:p>
            <a:pPr marL="457200" indent="-228600" defTabSz="914400">
              <a:lnSpc>
                <a:spcPct val="90000"/>
              </a:lnSpc>
              <a:spcAft>
                <a:spcPts val="600"/>
              </a:spcAft>
              <a:buFont typeface="Arial" panose="020B0604020202020204" pitchFamily="34" charset="0"/>
              <a:buChar char="•"/>
            </a:pPr>
            <a:r>
              <a:rPr lang="en-US" sz="1000"/>
              <a:t>The nexus between </a:t>
            </a:r>
            <a:r>
              <a:rPr lang="en-US" sz="1000" b="1" u="sng"/>
              <a:t>violent conflict</a:t>
            </a:r>
            <a:r>
              <a:rPr lang="en-US" sz="1000"/>
              <a:t> and </a:t>
            </a:r>
            <a:r>
              <a:rPr lang="en-US" sz="1000" b="1" u="sng"/>
              <a:t>organized crime</a:t>
            </a:r>
            <a:r>
              <a:rPr lang="en-US" sz="1000"/>
              <a:t> and the threat they pose to peace, security and development is not new</a:t>
            </a:r>
          </a:p>
          <a:p>
            <a:pPr indent="-228600" defTabSz="914400">
              <a:lnSpc>
                <a:spcPct val="90000"/>
              </a:lnSpc>
              <a:spcAft>
                <a:spcPts val="600"/>
              </a:spcAft>
              <a:buFont typeface="Arial" panose="020B0604020202020204" pitchFamily="34" charset="0"/>
              <a:buChar char="•"/>
            </a:pPr>
            <a:endParaRPr lang="en-US" sz="1000"/>
          </a:p>
          <a:p>
            <a:pPr marL="457200" indent="-228600" defTabSz="914400">
              <a:lnSpc>
                <a:spcPct val="90000"/>
              </a:lnSpc>
              <a:spcAft>
                <a:spcPts val="600"/>
              </a:spcAft>
              <a:buFont typeface="Arial" panose="020B0604020202020204" pitchFamily="34" charset="0"/>
              <a:buChar char="•"/>
            </a:pPr>
            <a:r>
              <a:rPr lang="en-US" sz="1000"/>
              <a:t>A 2022 study revealed that Africa is the region with the largest absolute number of fatalities from one-sided violence. </a:t>
            </a:r>
            <a:r>
              <a:rPr lang="en-US" sz="1000" i="1"/>
              <a:t>This type of violence is perpetrated mainly by non-state actors</a:t>
            </a:r>
          </a:p>
          <a:p>
            <a:pPr marL="457200" indent="-228600" defTabSz="914400">
              <a:lnSpc>
                <a:spcPct val="90000"/>
              </a:lnSpc>
              <a:spcAft>
                <a:spcPts val="600"/>
              </a:spcAft>
              <a:buFont typeface="Arial" panose="020B0604020202020204" pitchFamily="34" charset="0"/>
              <a:buChar char="•"/>
            </a:pPr>
            <a:endParaRPr lang="en-US" sz="1000"/>
          </a:p>
          <a:p>
            <a:pPr marL="457200" indent="-228600" defTabSz="914400">
              <a:lnSpc>
                <a:spcPct val="90000"/>
              </a:lnSpc>
              <a:spcAft>
                <a:spcPts val="600"/>
              </a:spcAft>
              <a:buFont typeface="Arial" panose="020B0604020202020204" pitchFamily="34" charset="0"/>
              <a:buChar char="•"/>
            </a:pPr>
            <a:r>
              <a:rPr lang="en-US" sz="1000"/>
              <a:t>A 2021 study found that 40% of UNSCRs passed in 2018 demanded a response to organized crime in conflict settings, rising to 50% in 2019.</a:t>
            </a:r>
          </a:p>
          <a:p>
            <a:pPr indent="-228600" defTabSz="914400">
              <a:lnSpc>
                <a:spcPct val="90000"/>
              </a:lnSpc>
              <a:spcAft>
                <a:spcPts val="600"/>
              </a:spcAft>
              <a:buFont typeface="Arial" panose="020B0604020202020204" pitchFamily="34" charset="0"/>
              <a:buChar char="•"/>
            </a:pPr>
            <a:endParaRPr lang="en-US" sz="1000"/>
          </a:p>
          <a:p>
            <a:pPr marL="457200" indent="-228600" defTabSz="914400">
              <a:lnSpc>
                <a:spcPct val="90000"/>
              </a:lnSpc>
              <a:spcAft>
                <a:spcPts val="600"/>
              </a:spcAft>
              <a:buFont typeface="Arial" panose="020B0604020202020204" pitchFamily="34" charset="0"/>
              <a:buChar char="•"/>
            </a:pPr>
            <a:r>
              <a:rPr lang="en-US" sz="1000"/>
              <a:t>The impact of their manifestation and connexion have been particularly acute and destabilising in Africa</a:t>
            </a:r>
          </a:p>
          <a:p>
            <a:pPr indent="-228600" defTabSz="914400">
              <a:lnSpc>
                <a:spcPct val="90000"/>
              </a:lnSpc>
              <a:spcAft>
                <a:spcPts val="600"/>
              </a:spcAft>
              <a:buFont typeface="Arial" panose="020B0604020202020204" pitchFamily="34" charset="0"/>
              <a:buChar char="•"/>
            </a:pPr>
            <a:endParaRPr lang="en-US" sz="1000"/>
          </a:p>
          <a:p>
            <a:pPr marL="457200" indent="-228600" defTabSz="914400">
              <a:lnSpc>
                <a:spcPct val="90000"/>
              </a:lnSpc>
              <a:spcAft>
                <a:spcPts val="600"/>
              </a:spcAft>
              <a:buFont typeface="Arial" panose="020B0604020202020204" pitchFamily="34" charset="0"/>
              <a:buChar char="•"/>
            </a:pPr>
            <a:r>
              <a:rPr lang="en-US" sz="1000"/>
              <a:t>Organised crime is one of Africa’s biggest security challenges - Annual loss of </a:t>
            </a:r>
            <a:r>
              <a:rPr lang="en-US" sz="1000" b="1" u="sng"/>
              <a:t>US$88.6 billion</a:t>
            </a:r>
            <a:r>
              <a:rPr lang="en-US" sz="1000" b="1"/>
              <a:t> </a:t>
            </a:r>
            <a:r>
              <a:rPr lang="en-US" sz="1000"/>
              <a:t>in illicit financial flows linked to criminal activities</a:t>
            </a:r>
          </a:p>
          <a:p>
            <a:pPr marL="457200" indent="-228600" defTabSz="914400">
              <a:lnSpc>
                <a:spcPct val="90000"/>
              </a:lnSpc>
              <a:spcAft>
                <a:spcPts val="600"/>
              </a:spcAft>
              <a:buFont typeface="Arial" panose="020B0604020202020204" pitchFamily="34" charset="0"/>
              <a:buChar char="•"/>
            </a:pPr>
            <a:endParaRPr lang="en-US" sz="1000"/>
          </a:p>
          <a:p>
            <a:pPr marL="457200" indent="-228600" defTabSz="914400">
              <a:lnSpc>
                <a:spcPct val="90000"/>
              </a:lnSpc>
              <a:spcAft>
                <a:spcPts val="600"/>
              </a:spcAft>
              <a:buFont typeface="Arial" panose="020B0604020202020204" pitchFamily="34" charset="0"/>
              <a:buChar char="•"/>
            </a:pPr>
            <a:r>
              <a:rPr lang="en-US" sz="1000"/>
              <a:t>Across Sub-Saharan Africa (SSA), the damaging impact of violent conflicts and organised crime is felt by individuals, communities, and  states</a:t>
            </a:r>
            <a:endParaRPr lang="en-US" sz="1000" b="1"/>
          </a:p>
        </p:txBody>
      </p:sp>
    </p:spTree>
    <p:extLst>
      <p:ext uri="{BB962C8B-B14F-4D97-AF65-F5344CB8AC3E}">
        <p14:creationId xmlns:p14="http://schemas.microsoft.com/office/powerpoint/2010/main" val="2122403541"/>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6521" y="1"/>
            <a:ext cx="851299"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Rectangle 1"/>
          <p:cNvSpPr/>
          <p:nvPr/>
        </p:nvSpPr>
        <p:spPr>
          <a:xfrm>
            <a:off x="628650" y="365125"/>
            <a:ext cx="7886700" cy="1325563"/>
          </a:xfrm>
          <a:prstGeom prst="rect">
            <a:avLst/>
          </a:prstGeom>
        </p:spPr>
        <p:txBody>
          <a:bodyPr vert="horz" lIns="91440" tIns="45720" rIns="91440" bIns="45720" rtlCol="0" anchor="ctr">
            <a:normAutofit/>
          </a:bodyPr>
          <a:lstStyle/>
          <a:p>
            <a:pPr defTabSz="914400">
              <a:lnSpc>
                <a:spcPct val="90000"/>
              </a:lnSpc>
              <a:spcBef>
                <a:spcPct val="0"/>
              </a:spcBef>
              <a:spcAft>
                <a:spcPts val="600"/>
              </a:spcAft>
              <a:defRPr/>
            </a:pPr>
            <a:r>
              <a:rPr lang="en-US" sz="4400" b="1" kern="1200">
                <a:solidFill>
                  <a:schemeClr val="tx1"/>
                </a:solidFill>
                <a:latin typeface="+mj-lt"/>
                <a:ea typeface="+mj-ea"/>
                <a:cs typeface="+mj-cs"/>
              </a:rPr>
              <a:t>Aim</a:t>
            </a:r>
          </a:p>
        </p:txBody>
      </p:sp>
      <p:sp>
        <p:nvSpPr>
          <p:cNvPr id="10" name="Arc 9">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93647" y="2693652"/>
            <a:ext cx="4083433" cy="3062575"/>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TextBox 2"/>
          <p:cNvSpPr txBox="1"/>
          <p:nvPr/>
        </p:nvSpPr>
        <p:spPr>
          <a:xfrm>
            <a:off x="628650" y="1825625"/>
            <a:ext cx="7886700" cy="4351338"/>
          </a:xfrm>
          <a:prstGeom prst="rect">
            <a:avLst/>
          </a:prstGeom>
        </p:spPr>
        <p:txBody>
          <a:bodyPr vert="horz" lIns="91440" tIns="45720" rIns="91440" bIns="45720" rtlCol="0">
            <a:normAutofit/>
          </a:bodyPr>
          <a:lstStyle/>
          <a:p>
            <a:pPr indent="-228600" defTabSz="914400">
              <a:lnSpc>
                <a:spcPct val="90000"/>
              </a:lnSpc>
              <a:spcAft>
                <a:spcPts val="600"/>
              </a:spcAft>
              <a:buFont typeface="Arial" panose="020B0604020202020204" pitchFamily="34" charset="0"/>
              <a:buChar char="•"/>
            </a:pPr>
            <a:r>
              <a:rPr lang="en-US"/>
              <a:t>The nature and nexus of violent conflict and organised crimes in Sub-Saharan Africa to reveal how they undermine regional stability</a:t>
            </a:r>
          </a:p>
        </p:txBody>
      </p:sp>
      <p:sp>
        <p:nvSpPr>
          <p:cNvPr id="8" name="TextBox 7">
            <a:extLst>
              <a:ext uri="{FF2B5EF4-FFF2-40B4-BE49-F238E27FC236}">
                <a16:creationId xmlns:a16="http://schemas.microsoft.com/office/drawing/2014/main" id="{EBD783E0-FA0D-923E-D52A-672AEB72E215}"/>
              </a:ext>
            </a:extLst>
          </p:cNvPr>
          <p:cNvSpPr txBox="1"/>
          <p:nvPr/>
        </p:nvSpPr>
        <p:spPr>
          <a:xfrm>
            <a:off x="1619672" y="2924944"/>
            <a:ext cx="6264696" cy="1554272"/>
          </a:xfrm>
          <a:prstGeom prst="rect">
            <a:avLst/>
          </a:prstGeom>
          <a:noFill/>
        </p:spPr>
        <p:txBody>
          <a:bodyPr wrap="square" rtlCol="0">
            <a:spAutoFit/>
          </a:bodyPr>
          <a:lstStyle/>
          <a:p>
            <a:pPr marL="342900" indent="-342900" algn="just">
              <a:spcAft>
                <a:spcPts val="600"/>
              </a:spcAft>
              <a:buFont typeface="Wingdings" panose="05000000000000000000" pitchFamily="2" charset="2"/>
              <a:buChar char="§"/>
            </a:pPr>
            <a:r>
              <a:rPr lang="en-US" sz="2000" dirty="0">
                <a:latin typeface="Gill Sans MT" panose="020B0502020104020203" pitchFamily="34" charset="0"/>
              </a:rPr>
              <a:t>Frame the violent conflict-organized crime nexus</a:t>
            </a:r>
          </a:p>
          <a:p>
            <a:pPr marL="342900" indent="-342900" algn="just">
              <a:spcAft>
                <a:spcPts val="600"/>
              </a:spcAft>
              <a:buFont typeface="Wingdings" panose="05000000000000000000" pitchFamily="2" charset="2"/>
              <a:buChar char="§"/>
            </a:pPr>
            <a:r>
              <a:rPr lang="en-US" sz="2000" dirty="0">
                <a:latin typeface="Gill Sans MT" panose="020B0502020104020203" pitchFamily="34" charset="0"/>
              </a:rPr>
              <a:t>Geography and trend of violent conflict in SSA</a:t>
            </a:r>
          </a:p>
          <a:p>
            <a:pPr marL="342900" indent="-342900" algn="just">
              <a:spcAft>
                <a:spcPts val="600"/>
              </a:spcAft>
              <a:buFont typeface="Wingdings" panose="05000000000000000000" pitchFamily="2" charset="2"/>
              <a:buChar char="§"/>
            </a:pPr>
            <a:r>
              <a:rPr lang="en-US" sz="2000" dirty="0">
                <a:latin typeface="Gill Sans MT" panose="020B0502020104020203" pitchFamily="34" charset="0"/>
              </a:rPr>
              <a:t>Forms and prevalence of organized crime in SSA  </a:t>
            </a:r>
          </a:p>
          <a:p>
            <a:pPr marL="342900" indent="-342900" algn="just">
              <a:spcAft>
                <a:spcPts val="600"/>
              </a:spcAft>
              <a:buFont typeface="Wingdings" panose="05000000000000000000" pitchFamily="2" charset="2"/>
              <a:buChar char="§"/>
            </a:pPr>
            <a:r>
              <a:rPr lang="en-US" sz="2000" dirty="0">
                <a:latin typeface="Gill Sans MT" panose="020B0502020104020203" pitchFamily="34" charset="0"/>
              </a:rPr>
              <a:t>Impact of violent conflict-organized crime nexus in SSA</a:t>
            </a:r>
          </a:p>
        </p:txBody>
      </p:sp>
    </p:spTree>
    <p:extLst>
      <p:ext uri="{BB962C8B-B14F-4D97-AF65-F5344CB8AC3E}">
        <p14:creationId xmlns:p14="http://schemas.microsoft.com/office/powerpoint/2010/main" val="4133744261"/>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7272B13-053C-136B-95F7-1E7F23CC4E91}"/>
              </a:ext>
            </a:extLst>
          </p:cNvPr>
          <p:cNvSpPr/>
          <p:nvPr/>
        </p:nvSpPr>
        <p:spPr>
          <a:xfrm>
            <a:off x="-17278" y="0"/>
            <a:ext cx="9144000"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4000" dirty="0">
              <a:latin typeface="Gill Sans MT" panose="020B0502020104020203" pitchFamily="34" charset="0"/>
            </a:endParaRPr>
          </a:p>
        </p:txBody>
      </p:sp>
      <p:grpSp>
        <p:nvGrpSpPr>
          <p:cNvPr id="14" name="Group 13"/>
          <p:cNvGrpSpPr/>
          <p:nvPr/>
        </p:nvGrpSpPr>
        <p:grpSpPr>
          <a:xfrm>
            <a:off x="431032" y="1014086"/>
            <a:ext cx="5807068" cy="562357"/>
            <a:chOff x="5244345" y="1021656"/>
            <a:chExt cx="2793527" cy="749808"/>
          </a:xfrm>
        </p:grpSpPr>
        <p:sp>
          <p:nvSpPr>
            <p:cNvPr id="7" name="Rounded Rectangle 6"/>
            <p:cNvSpPr/>
            <p:nvPr/>
          </p:nvSpPr>
          <p:spPr>
            <a:xfrm>
              <a:off x="5244345" y="1021656"/>
              <a:ext cx="468681" cy="749808"/>
            </a:xfrm>
            <a:prstGeom prst="roundRect">
              <a:avLst>
                <a:gd name="adj" fmla="val 2214"/>
              </a:avLst>
            </a:prstGeom>
            <a:solidFill>
              <a:schemeClr val="accent1"/>
            </a:solidFill>
            <a:ln>
              <a:noFill/>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FFFF"/>
                  </a:solidFill>
                  <a:latin typeface="Gill Sans MT" panose="020B0502020104020203" pitchFamily="34" charset="0"/>
                  <a:ea typeface="linea-basic-10" charset="0"/>
                  <a:cs typeface="linea-basic-10" charset="0"/>
                </a:rPr>
                <a:t>1</a:t>
              </a:r>
              <a:endParaRPr lang="en-US" sz="1200" dirty="0">
                <a:solidFill>
                  <a:srgbClr val="FFFFFF"/>
                </a:solidFill>
                <a:latin typeface="Gill Sans MT" panose="020B0502020104020203" pitchFamily="34" charset="0"/>
                <a:ea typeface="linea-basic-10" charset="0"/>
                <a:cs typeface="linea-basic-10" charset="0"/>
              </a:endParaRPr>
            </a:p>
          </p:txBody>
        </p:sp>
        <p:sp>
          <p:nvSpPr>
            <p:cNvPr id="12" name="Title 3"/>
            <p:cNvSpPr txBox="1">
              <a:spLocks/>
            </p:cNvSpPr>
            <p:nvPr/>
          </p:nvSpPr>
          <p:spPr>
            <a:xfrm>
              <a:off x="5909150" y="1172058"/>
              <a:ext cx="2128722" cy="449003"/>
            </a:xfrm>
            <a:prstGeom prst="rect">
              <a:avLst/>
            </a:prstGeom>
          </p:spPr>
          <p:txBody>
            <a:bodyPr/>
            <a:lstStyle>
              <a:lvl1pPr algn="l" defTabSz="914400" rtl="0" eaLnBrk="1" latinLnBrk="0" hangingPunct="1">
                <a:lnSpc>
                  <a:spcPct val="70000"/>
                </a:lnSpc>
                <a:spcBef>
                  <a:spcPct val="0"/>
                </a:spcBef>
                <a:buNone/>
                <a:defRPr sz="3600" b="1" i="0" kern="1200">
                  <a:solidFill>
                    <a:schemeClr val="tx1"/>
                  </a:solidFill>
                  <a:latin typeface="Roboto Thin" charset="0"/>
                  <a:ea typeface="Roboto Thin" charset="0"/>
                  <a:cs typeface="Roboto Thin" charset="0"/>
                </a:defRPr>
              </a:lvl1pPr>
            </a:lstStyle>
            <a:p>
              <a:pPr>
                <a:lnSpc>
                  <a:spcPct val="80000"/>
                </a:lnSpc>
              </a:pPr>
              <a:r>
                <a:rPr lang="en-US" sz="2800" b="0" dirty="0">
                  <a:latin typeface="Gill Sans MT" panose="020B0502020104020203" pitchFamily="34" charset="0"/>
                  <a:ea typeface="Roboto Light" charset="0"/>
                  <a:cs typeface="Roboto Light" charset="0"/>
                </a:rPr>
                <a:t>Introduction</a:t>
              </a:r>
              <a:endParaRPr lang="en-US" sz="1200" b="0" dirty="0">
                <a:latin typeface="Gill Sans MT" panose="020B0502020104020203" pitchFamily="34" charset="0"/>
                <a:ea typeface="Roboto Light" charset="0"/>
                <a:cs typeface="Roboto Light" charset="0"/>
              </a:endParaRPr>
            </a:p>
          </p:txBody>
        </p:sp>
      </p:grpSp>
      <p:grpSp>
        <p:nvGrpSpPr>
          <p:cNvPr id="19" name="Group 18"/>
          <p:cNvGrpSpPr/>
          <p:nvPr/>
        </p:nvGrpSpPr>
        <p:grpSpPr>
          <a:xfrm>
            <a:off x="431032" y="1863332"/>
            <a:ext cx="8410288" cy="562356"/>
            <a:chOff x="5244345" y="1021656"/>
            <a:chExt cx="6445503" cy="749808"/>
          </a:xfrm>
        </p:grpSpPr>
        <p:sp>
          <p:nvSpPr>
            <p:cNvPr id="20" name="Rounded Rectangle 19"/>
            <p:cNvSpPr/>
            <p:nvPr/>
          </p:nvSpPr>
          <p:spPr>
            <a:xfrm>
              <a:off x="5244345" y="1021656"/>
              <a:ext cx="746668" cy="749808"/>
            </a:xfrm>
            <a:prstGeom prst="roundRect">
              <a:avLst>
                <a:gd name="adj" fmla="val 2214"/>
              </a:avLst>
            </a:prstGeom>
            <a:solidFill>
              <a:srgbClr val="FF0000"/>
            </a:solidFill>
            <a:ln>
              <a:noFill/>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FFFF"/>
                  </a:solidFill>
                  <a:latin typeface="Gill Sans MT" panose="020B0502020104020203" pitchFamily="34" charset="0"/>
                  <a:ea typeface="linea-basic-10" charset="0"/>
                  <a:cs typeface="linea-basic-10" charset="0"/>
                </a:rPr>
                <a:t>2</a:t>
              </a:r>
              <a:endParaRPr lang="en-US" sz="1200" dirty="0">
                <a:solidFill>
                  <a:srgbClr val="FFFFFF"/>
                </a:solidFill>
                <a:latin typeface="Gill Sans MT" panose="020B0502020104020203" pitchFamily="34" charset="0"/>
                <a:ea typeface="linea-basic-10" charset="0"/>
                <a:cs typeface="linea-basic-10" charset="0"/>
              </a:endParaRPr>
            </a:p>
          </p:txBody>
        </p:sp>
        <p:sp>
          <p:nvSpPr>
            <p:cNvPr id="21" name="Title 3"/>
            <p:cNvSpPr txBox="1">
              <a:spLocks/>
            </p:cNvSpPr>
            <p:nvPr/>
          </p:nvSpPr>
          <p:spPr>
            <a:xfrm>
              <a:off x="6188984" y="1057267"/>
              <a:ext cx="5500864" cy="449003"/>
            </a:xfrm>
            <a:prstGeom prst="rect">
              <a:avLst/>
            </a:prstGeom>
          </p:spPr>
          <p:txBody>
            <a:bodyPr/>
            <a:lstStyle>
              <a:lvl1pPr algn="l" defTabSz="914400" rtl="0" eaLnBrk="1" latinLnBrk="0" hangingPunct="1">
                <a:lnSpc>
                  <a:spcPct val="70000"/>
                </a:lnSpc>
                <a:spcBef>
                  <a:spcPct val="0"/>
                </a:spcBef>
                <a:buNone/>
                <a:defRPr sz="3600" b="1" i="0" kern="1200">
                  <a:solidFill>
                    <a:schemeClr val="tx1"/>
                  </a:solidFill>
                  <a:latin typeface="Roboto Thin" charset="0"/>
                  <a:ea typeface="Roboto Thin" charset="0"/>
                  <a:cs typeface="Roboto Thin" charset="0"/>
                </a:defRPr>
              </a:lvl1pPr>
            </a:lstStyle>
            <a:p>
              <a:pPr>
                <a:lnSpc>
                  <a:spcPct val="80000"/>
                </a:lnSpc>
              </a:pPr>
              <a:r>
                <a:rPr lang="en-US" sz="2800" b="0" dirty="0">
                  <a:latin typeface="Gill Sans MT" panose="020B0502020104020203" pitchFamily="34" charset="0"/>
                  <a:ea typeface="Roboto Light" charset="0"/>
                  <a:cs typeface="Roboto Light" charset="0"/>
                </a:rPr>
                <a:t>Key Concepts and Definitions</a:t>
              </a:r>
              <a:endParaRPr lang="en-US" sz="1200" b="0" dirty="0">
                <a:latin typeface="Gill Sans MT" panose="020B0502020104020203" pitchFamily="34" charset="0"/>
                <a:ea typeface="Roboto Light" charset="0"/>
                <a:cs typeface="Roboto Light" charset="0"/>
              </a:endParaRPr>
            </a:p>
          </p:txBody>
        </p:sp>
      </p:grpSp>
      <p:grpSp>
        <p:nvGrpSpPr>
          <p:cNvPr id="23" name="Group 22"/>
          <p:cNvGrpSpPr/>
          <p:nvPr/>
        </p:nvGrpSpPr>
        <p:grpSpPr>
          <a:xfrm>
            <a:off x="431033" y="2600408"/>
            <a:ext cx="8552555" cy="690013"/>
            <a:chOff x="5244345" y="851446"/>
            <a:chExt cx="5693582" cy="920018"/>
          </a:xfrm>
        </p:grpSpPr>
        <p:sp>
          <p:nvSpPr>
            <p:cNvPr id="24" name="Rounded Rectangle 23"/>
            <p:cNvSpPr/>
            <p:nvPr/>
          </p:nvSpPr>
          <p:spPr>
            <a:xfrm>
              <a:off x="5244345" y="1021656"/>
              <a:ext cx="679169" cy="749808"/>
            </a:xfrm>
            <a:prstGeom prst="roundRect">
              <a:avLst>
                <a:gd name="adj" fmla="val 2214"/>
              </a:avLst>
            </a:prstGeom>
            <a:solidFill>
              <a:srgbClr val="7030A0"/>
            </a:solidFill>
            <a:ln>
              <a:noFill/>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FFFF"/>
                  </a:solidFill>
                  <a:latin typeface="Gill Sans MT" panose="020B0502020104020203" pitchFamily="34" charset="0"/>
                  <a:ea typeface="linea-basic-10" charset="0"/>
                  <a:cs typeface="linea-basic-10" charset="0"/>
                </a:rPr>
                <a:t>3</a:t>
              </a:r>
              <a:endParaRPr lang="en-US" sz="1200" dirty="0">
                <a:solidFill>
                  <a:srgbClr val="FFFFFF"/>
                </a:solidFill>
                <a:latin typeface="Gill Sans MT" panose="020B0502020104020203" pitchFamily="34" charset="0"/>
                <a:ea typeface="linea-basic-10" charset="0"/>
                <a:cs typeface="linea-basic-10" charset="0"/>
              </a:endParaRPr>
            </a:p>
          </p:txBody>
        </p:sp>
        <p:sp>
          <p:nvSpPr>
            <p:cNvPr id="25" name="Title 3"/>
            <p:cNvSpPr txBox="1">
              <a:spLocks/>
            </p:cNvSpPr>
            <p:nvPr/>
          </p:nvSpPr>
          <p:spPr>
            <a:xfrm>
              <a:off x="6054664" y="851446"/>
              <a:ext cx="4883263" cy="449003"/>
            </a:xfrm>
            <a:prstGeom prst="rect">
              <a:avLst/>
            </a:prstGeom>
          </p:spPr>
          <p:txBody>
            <a:bodyPr/>
            <a:lstStyle>
              <a:lvl1pPr algn="l" defTabSz="914400" rtl="0" eaLnBrk="1" latinLnBrk="0" hangingPunct="1">
                <a:lnSpc>
                  <a:spcPct val="70000"/>
                </a:lnSpc>
                <a:spcBef>
                  <a:spcPct val="0"/>
                </a:spcBef>
                <a:buNone/>
                <a:defRPr sz="3600" b="1" i="0" kern="1200">
                  <a:solidFill>
                    <a:schemeClr val="tx1"/>
                  </a:solidFill>
                  <a:latin typeface="Roboto Thin" charset="0"/>
                  <a:ea typeface="Roboto Thin" charset="0"/>
                  <a:cs typeface="Roboto Thin" charset="0"/>
                </a:defRPr>
              </a:lvl1pPr>
            </a:lstStyle>
            <a:p>
              <a:pPr>
                <a:lnSpc>
                  <a:spcPct val="80000"/>
                </a:lnSpc>
              </a:pPr>
              <a:r>
                <a:rPr lang="en-US" sz="2800" b="0" dirty="0">
                  <a:latin typeface="Gill Sans MT" panose="020B0502020104020203" pitchFamily="34" charset="0"/>
                  <a:ea typeface="Roboto Light" charset="0"/>
                  <a:cs typeface="Roboto Light" charset="0"/>
                </a:rPr>
                <a:t>Epistemic Context of  Violent Conflict-</a:t>
              </a:r>
              <a:r>
                <a:rPr lang="en-US" sz="2800" b="0" dirty="0" err="1">
                  <a:latin typeface="Gill Sans MT" panose="020B0502020104020203" pitchFamily="34" charset="0"/>
                  <a:ea typeface="Roboto Light" charset="0"/>
                  <a:cs typeface="Roboto Light" charset="0"/>
                </a:rPr>
                <a:t>Organised</a:t>
              </a:r>
              <a:r>
                <a:rPr lang="en-US" sz="2800" b="0" dirty="0">
                  <a:latin typeface="Gill Sans MT" panose="020B0502020104020203" pitchFamily="34" charset="0"/>
                  <a:ea typeface="Roboto Light" charset="0"/>
                  <a:cs typeface="Roboto Light" charset="0"/>
                </a:rPr>
                <a:t> Crime Nexus</a:t>
              </a:r>
              <a:endParaRPr lang="en-US" sz="1200" b="0" dirty="0">
                <a:latin typeface="Gill Sans MT" panose="020B0502020104020203" pitchFamily="34" charset="0"/>
                <a:ea typeface="Roboto Light" charset="0"/>
                <a:cs typeface="Roboto Light" charset="0"/>
              </a:endParaRPr>
            </a:p>
          </p:txBody>
        </p:sp>
      </p:grpSp>
      <p:grpSp>
        <p:nvGrpSpPr>
          <p:cNvPr id="27" name="Group 26"/>
          <p:cNvGrpSpPr/>
          <p:nvPr/>
        </p:nvGrpSpPr>
        <p:grpSpPr>
          <a:xfrm>
            <a:off x="431034" y="3541844"/>
            <a:ext cx="8334412" cy="562356"/>
            <a:chOff x="5244346" y="1021656"/>
            <a:chExt cx="5244785" cy="749808"/>
          </a:xfrm>
        </p:grpSpPr>
        <p:sp>
          <p:nvSpPr>
            <p:cNvPr id="28" name="Rounded Rectangle 27"/>
            <p:cNvSpPr/>
            <p:nvPr/>
          </p:nvSpPr>
          <p:spPr>
            <a:xfrm>
              <a:off x="5244346" y="1021656"/>
              <a:ext cx="609286" cy="749808"/>
            </a:xfrm>
            <a:prstGeom prst="roundRect">
              <a:avLst>
                <a:gd name="adj" fmla="val 2214"/>
              </a:avLst>
            </a:prstGeom>
            <a:solidFill>
              <a:schemeClr val="accent4"/>
            </a:solidFill>
            <a:ln>
              <a:noFill/>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FFFF"/>
                  </a:solidFill>
                  <a:latin typeface="Gill Sans MT" panose="020B0502020104020203" pitchFamily="34" charset="0"/>
                  <a:ea typeface="linea-basic-10" charset="0"/>
                  <a:cs typeface="linea-basic-10" charset="0"/>
                </a:rPr>
                <a:t>4</a:t>
              </a:r>
              <a:endParaRPr lang="en-US" sz="1200" dirty="0">
                <a:solidFill>
                  <a:srgbClr val="FFFFFF"/>
                </a:solidFill>
                <a:latin typeface="Gill Sans MT" panose="020B0502020104020203" pitchFamily="34" charset="0"/>
                <a:ea typeface="linea-basic-10" charset="0"/>
                <a:cs typeface="linea-basic-10" charset="0"/>
              </a:endParaRPr>
            </a:p>
          </p:txBody>
        </p:sp>
        <p:sp>
          <p:nvSpPr>
            <p:cNvPr id="29" name="Title 3"/>
            <p:cNvSpPr txBox="1">
              <a:spLocks/>
            </p:cNvSpPr>
            <p:nvPr/>
          </p:nvSpPr>
          <p:spPr>
            <a:xfrm>
              <a:off x="5999673" y="1193612"/>
              <a:ext cx="4489458" cy="449003"/>
            </a:xfrm>
            <a:prstGeom prst="rect">
              <a:avLst/>
            </a:prstGeom>
          </p:spPr>
          <p:txBody>
            <a:bodyPr/>
            <a:lstStyle>
              <a:lvl1pPr algn="l" defTabSz="914400" rtl="0" eaLnBrk="1" latinLnBrk="0" hangingPunct="1">
                <a:lnSpc>
                  <a:spcPct val="70000"/>
                </a:lnSpc>
                <a:spcBef>
                  <a:spcPct val="0"/>
                </a:spcBef>
                <a:buNone/>
                <a:defRPr sz="3600" b="1" i="0" kern="1200">
                  <a:solidFill>
                    <a:schemeClr val="tx1"/>
                  </a:solidFill>
                  <a:latin typeface="Roboto Thin" charset="0"/>
                  <a:ea typeface="Roboto Thin" charset="0"/>
                  <a:cs typeface="Roboto Thin" charset="0"/>
                </a:defRPr>
              </a:lvl1pPr>
            </a:lstStyle>
            <a:p>
              <a:pPr>
                <a:lnSpc>
                  <a:spcPct val="80000"/>
                </a:lnSpc>
              </a:pPr>
              <a:r>
                <a:rPr lang="en-US" sz="2800" b="0" dirty="0">
                  <a:latin typeface="Gill Sans MT" panose="020B0502020104020203" pitchFamily="34" charset="0"/>
                  <a:ea typeface="Roboto Light" charset="0"/>
                  <a:cs typeface="Roboto Light" charset="0"/>
                </a:rPr>
                <a:t>Geography of Violent Conflict in Africa</a:t>
              </a:r>
              <a:endParaRPr lang="en-US" sz="1200" b="0" dirty="0">
                <a:latin typeface="Gill Sans MT" panose="020B0502020104020203" pitchFamily="34" charset="0"/>
                <a:ea typeface="Roboto Light" charset="0"/>
                <a:cs typeface="Roboto Light" charset="0"/>
              </a:endParaRPr>
            </a:p>
          </p:txBody>
        </p:sp>
      </p:grpSp>
      <p:grpSp>
        <p:nvGrpSpPr>
          <p:cNvPr id="31" name="Group 30"/>
          <p:cNvGrpSpPr/>
          <p:nvPr/>
        </p:nvGrpSpPr>
        <p:grpSpPr>
          <a:xfrm>
            <a:off x="418258" y="4411687"/>
            <a:ext cx="8795965" cy="562356"/>
            <a:chOff x="5244345" y="1021656"/>
            <a:chExt cx="6705815" cy="749808"/>
          </a:xfrm>
        </p:grpSpPr>
        <p:sp>
          <p:nvSpPr>
            <p:cNvPr id="32" name="Rounded Rectangle 31"/>
            <p:cNvSpPr/>
            <p:nvPr/>
          </p:nvSpPr>
          <p:spPr>
            <a:xfrm>
              <a:off x="5244345" y="1021656"/>
              <a:ext cx="749808" cy="749808"/>
            </a:xfrm>
            <a:prstGeom prst="roundRect">
              <a:avLst>
                <a:gd name="adj" fmla="val 2214"/>
              </a:avLst>
            </a:prstGeom>
            <a:solidFill>
              <a:schemeClr val="accent5"/>
            </a:solidFill>
            <a:ln>
              <a:noFill/>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FFFF"/>
                  </a:solidFill>
                  <a:latin typeface="Gill Sans MT" panose="020B0502020104020203" pitchFamily="34" charset="0"/>
                  <a:ea typeface="linea-basic-10" charset="0"/>
                  <a:cs typeface="linea-basic-10" charset="0"/>
                </a:rPr>
                <a:t>5</a:t>
              </a:r>
              <a:endParaRPr lang="en-US" sz="1200" dirty="0">
                <a:solidFill>
                  <a:srgbClr val="FFFFFF"/>
                </a:solidFill>
                <a:latin typeface="Gill Sans MT" panose="020B0502020104020203" pitchFamily="34" charset="0"/>
                <a:ea typeface="linea-basic-10" charset="0"/>
                <a:cs typeface="linea-basic-10" charset="0"/>
              </a:endParaRPr>
            </a:p>
          </p:txBody>
        </p:sp>
        <p:sp>
          <p:nvSpPr>
            <p:cNvPr id="33" name="Title 3"/>
            <p:cNvSpPr txBox="1">
              <a:spLocks/>
            </p:cNvSpPr>
            <p:nvPr/>
          </p:nvSpPr>
          <p:spPr>
            <a:xfrm>
              <a:off x="6098573" y="1099227"/>
              <a:ext cx="5851587" cy="449004"/>
            </a:xfrm>
            <a:prstGeom prst="rect">
              <a:avLst/>
            </a:prstGeom>
          </p:spPr>
          <p:txBody>
            <a:bodyPr/>
            <a:lstStyle>
              <a:lvl1pPr algn="l" defTabSz="914400" rtl="0" eaLnBrk="1" latinLnBrk="0" hangingPunct="1">
                <a:lnSpc>
                  <a:spcPct val="70000"/>
                </a:lnSpc>
                <a:spcBef>
                  <a:spcPct val="0"/>
                </a:spcBef>
                <a:buNone/>
                <a:defRPr sz="3600" b="1" i="0" kern="1200">
                  <a:solidFill>
                    <a:schemeClr val="tx1"/>
                  </a:solidFill>
                  <a:latin typeface="Roboto Thin" charset="0"/>
                  <a:ea typeface="Roboto Thin" charset="0"/>
                  <a:cs typeface="Roboto Thin" charset="0"/>
                </a:defRPr>
              </a:lvl1pPr>
            </a:lstStyle>
            <a:p>
              <a:pPr>
                <a:lnSpc>
                  <a:spcPct val="80000"/>
                </a:lnSpc>
              </a:pPr>
              <a:r>
                <a:rPr lang="en-US" sz="2800" b="0" dirty="0">
                  <a:latin typeface="Gill Sans MT" panose="020B0502020104020203" pitchFamily="34" charset="0"/>
                  <a:ea typeface="Roboto Light" charset="0"/>
                  <a:cs typeface="Roboto Light" charset="0"/>
                </a:rPr>
                <a:t>Forms and Prevalence of Organized Crime in Africa</a:t>
              </a:r>
              <a:endParaRPr lang="en-US" sz="1200" b="0" dirty="0">
                <a:latin typeface="Gill Sans MT" panose="020B0502020104020203" pitchFamily="34" charset="0"/>
                <a:ea typeface="Roboto Light" charset="0"/>
                <a:cs typeface="Roboto Light" charset="0"/>
              </a:endParaRPr>
            </a:p>
          </p:txBody>
        </p:sp>
      </p:grpSp>
      <p:grpSp>
        <p:nvGrpSpPr>
          <p:cNvPr id="35" name="Group 34"/>
          <p:cNvGrpSpPr/>
          <p:nvPr/>
        </p:nvGrpSpPr>
        <p:grpSpPr>
          <a:xfrm>
            <a:off x="358581" y="5115236"/>
            <a:ext cx="8811892" cy="768002"/>
            <a:chOff x="5244345" y="849667"/>
            <a:chExt cx="4776975" cy="871685"/>
          </a:xfrm>
        </p:grpSpPr>
        <p:sp>
          <p:nvSpPr>
            <p:cNvPr id="36" name="Rounded Rectangle 35"/>
            <p:cNvSpPr/>
            <p:nvPr/>
          </p:nvSpPr>
          <p:spPr>
            <a:xfrm>
              <a:off x="5244345" y="1021656"/>
              <a:ext cx="524871" cy="699696"/>
            </a:xfrm>
            <a:prstGeom prst="roundRect">
              <a:avLst>
                <a:gd name="adj" fmla="val 2214"/>
              </a:avLst>
            </a:prstGeom>
            <a:solidFill>
              <a:schemeClr val="accent6"/>
            </a:solidFill>
            <a:ln>
              <a:noFill/>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FFFF"/>
                  </a:solidFill>
                  <a:latin typeface="Gill Sans MT" panose="020B0502020104020203" pitchFamily="34" charset="0"/>
                  <a:ea typeface="linea-basic-10" charset="0"/>
                  <a:cs typeface="linea-basic-10" charset="0"/>
                </a:rPr>
                <a:t>6</a:t>
              </a:r>
              <a:endParaRPr lang="en-US" sz="1200" dirty="0">
                <a:solidFill>
                  <a:srgbClr val="FFFFFF"/>
                </a:solidFill>
                <a:latin typeface="Gill Sans MT" panose="020B0502020104020203" pitchFamily="34" charset="0"/>
                <a:ea typeface="linea-basic-10" charset="0"/>
                <a:cs typeface="linea-basic-10" charset="0"/>
              </a:endParaRPr>
            </a:p>
          </p:txBody>
        </p:sp>
        <p:sp>
          <p:nvSpPr>
            <p:cNvPr id="37" name="Title 3"/>
            <p:cNvSpPr txBox="1">
              <a:spLocks/>
            </p:cNvSpPr>
            <p:nvPr/>
          </p:nvSpPr>
          <p:spPr>
            <a:xfrm>
              <a:off x="5912541" y="849667"/>
              <a:ext cx="4108779" cy="728319"/>
            </a:xfrm>
            <a:prstGeom prst="rect">
              <a:avLst/>
            </a:prstGeom>
          </p:spPr>
          <p:txBody>
            <a:bodyPr/>
            <a:lstStyle>
              <a:lvl1pPr algn="l" defTabSz="914400" rtl="0" eaLnBrk="1" latinLnBrk="0" hangingPunct="1">
                <a:lnSpc>
                  <a:spcPct val="70000"/>
                </a:lnSpc>
                <a:spcBef>
                  <a:spcPct val="0"/>
                </a:spcBef>
                <a:buNone/>
                <a:defRPr sz="3600" b="1" i="0" kern="1200">
                  <a:solidFill>
                    <a:schemeClr val="tx1"/>
                  </a:solidFill>
                  <a:latin typeface="Roboto Thin" charset="0"/>
                  <a:ea typeface="Roboto Thin" charset="0"/>
                  <a:cs typeface="Roboto Thin" charset="0"/>
                </a:defRPr>
              </a:lvl1pPr>
            </a:lstStyle>
            <a:p>
              <a:pPr>
                <a:lnSpc>
                  <a:spcPct val="80000"/>
                </a:lnSpc>
              </a:pPr>
              <a:r>
                <a:rPr lang="en-US" sz="2800" b="0" dirty="0">
                  <a:latin typeface="Gill Sans MT" panose="020B0502020104020203" pitchFamily="34" charset="0"/>
                  <a:ea typeface="Roboto Light" charset="0"/>
                  <a:cs typeface="Roboto Light" charset="0"/>
                </a:rPr>
                <a:t>Impact of Violent Conflict-</a:t>
              </a:r>
              <a:r>
                <a:rPr lang="en-US" sz="2800" b="0" dirty="0" err="1">
                  <a:latin typeface="Gill Sans MT" panose="020B0502020104020203" pitchFamily="34" charset="0"/>
                  <a:ea typeface="Roboto Light" charset="0"/>
                  <a:cs typeface="Roboto Light" charset="0"/>
                </a:rPr>
                <a:t>Organised</a:t>
              </a:r>
              <a:r>
                <a:rPr lang="en-US" sz="2800" b="0" dirty="0">
                  <a:latin typeface="Gill Sans MT" panose="020B0502020104020203" pitchFamily="34" charset="0"/>
                  <a:ea typeface="Roboto Light" charset="0"/>
                  <a:cs typeface="Roboto Light" charset="0"/>
                </a:rPr>
                <a:t> Crime Nexus in Africa</a:t>
              </a:r>
              <a:endParaRPr lang="en-US" sz="1200" b="0" dirty="0">
                <a:latin typeface="Gill Sans MT" panose="020B0502020104020203" pitchFamily="34" charset="0"/>
                <a:ea typeface="Roboto Light" charset="0"/>
                <a:cs typeface="Roboto Light" charset="0"/>
              </a:endParaRPr>
            </a:p>
          </p:txBody>
        </p:sp>
      </p:grpSp>
      <p:grpSp>
        <p:nvGrpSpPr>
          <p:cNvPr id="2" name="Group 1">
            <a:extLst>
              <a:ext uri="{FF2B5EF4-FFF2-40B4-BE49-F238E27FC236}">
                <a16:creationId xmlns:a16="http://schemas.microsoft.com/office/drawing/2014/main" id="{DE00727C-FFA5-EE98-E21E-F05FC835EB7A}"/>
              </a:ext>
            </a:extLst>
          </p:cNvPr>
          <p:cNvGrpSpPr/>
          <p:nvPr/>
        </p:nvGrpSpPr>
        <p:grpSpPr>
          <a:xfrm>
            <a:off x="358582" y="6076819"/>
            <a:ext cx="8768142" cy="670426"/>
            <a:chOff x="5204021" y="873755"/>
            <a:chExt cx="4880095" cy="897709"/>
          </a:xfrm>
        </p:grpSpPr>
        <p:sp>
          <p:nvSpPr>
            <p:cNvPr id="3" name="Rounded Rectangle 35">
              <a:extLst>
                <a:ext uri="{FF2B5EF4-FFF2-40B4-BE49-F238E27FC236}">
                  <a16:creationId xmlns:a16="http://schemas.microsoft.com/office/drawing/2014/main" id="{6D6427D8-211B-96D1-1CD0-EDD67EF9D6F6}"/>
                </a:ext>
              </a:extLst>
            </p:cNvPr>
            <p:cNvSpPr/>
            <p:nvPr/>
          </p:nvSpPr>
          <p:spPr>
            <a:xfrm>
              <a:off x="5204021" y="1021656"/>
              <a:ext cx="538877" cy="749808"/>
            </a:xfrm>
            <a:prstGeom prst="roundRect">
              <a:avLst>
                <a:gd name="adj" fmla="val 2214"/>
              </a:avLst>
            </a:prstGeom>
            <a:solidFill>
              <a:schemeClr val="accent2">
                <a:lumMod val="75000"/>
              </a:schemeClr>
            </a:solidFill>
            <a:ln>
              <a:noFill/>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FFFF"/>
                  </a:solidFill>
                  <a:latin typeface="Gill Sans MT" panose="020B0502020104020203" pitchFamily="34" charset="0"/>
                  <a:ea typeface="linea-basic-10" charset="0"/>
                  <a:cs typeface="linea-basic-10" charset="0"/>
                </a:rPr>
                <a:t>7</a:t>
              </a:r>
              <a:endParaRPr lang="en-US" sz="1200" dirty="0">
                <a:solidFill>
                  <a:srgbClr val="FFFFFF"/>
                </a:solidFill>
                <a:latin typeface="Gill Sans MT" panose="020B0502020104020203" pitchFamily="34" charset="0"/>
                <a:ea typeface="linea-basic-10" charset="0"/>
                <a:cs typeface="linea-basic-10" charset="0"/>
              </a:endParaRPr>
            </a:p>
          </p:txBody>
        </p:sp>
        <p:sp>
          <p:nvSpPr>
            <p:cNvPr id="4" name="Title 3">
              <a:extLst>
                <a:ext uri="{FF2B5EF4-FFF2-40B4-BE49-F238E27FC236}">
                  <a16:creationId xmlns:a16="http://schemas.microsoft.com/office/drawing/2014/main" id="{4AFA1B61-B588-0571-EE86-287D3D27549E}"/>
                </a:ext>
              </a:extLst>
            </p:cNvPr>
            <p:cNvSpPr txBox="1">
              <a:spLocks/>
            </p:cNvSpPr>
            <p:nvPr/>
          </p:nvSpPr>
          <p:spPr>
            <a:xfrm>
              <a:off x="5912387" y="873755"/>
              <a:ext cx="4171729" cy="728318"/>
            </a:xfrm>
            <a:prstGeom prst="rect">
              <a:avLst/>
            </a:prstGeom>
          </p:spPr>
          <p:txBody>
            <a:bodyPr/>
            <a:lstStyle>
              <a:lvl1pPr algn="l" defTabSz="914400" rtl="0" eaLnBrk="1" latinLnBrk="0" hangingPunct="1">
                <a:lnSpc>
                  <a:spcPct val="70000"/>
                </a:lnSpc>
                <a:spcBef>
                  <a:spcPct val="0"/>
                </a:spcBef>
                <a:buNone/>
                <a:defRPr sz="3600" b="1" i="0" kern="1200">
                  <a:solidFill>
                    <a:schemeClr val="tx1"/>
                  </a:solidFill>
                  <a:latin typeface="Roboto Thin" charset="0"/>
                  <a:ea typeface="Roboto Thin" charset="0"/>
                  <a:cs typeface="Roboto Thin" charset="0"/>
                </a:defRPr>
              </a:lvl1pPr>
            </a:lstStyle>
            <a:p>
              <a:pPr>
                <a:lnSpc>
                  <a:spcPct val="80000"/>
                </a:lnSpc>
              </a:pPr>
              <a:r>
                <a:rPr lang="en-US" sz="2800" b="0" dirty="0">
                  <a:latin typeface="Gill Sans MT" panose="020B0502020104020203" pitchFamily="34" charset="0"/>
                  <a:ea typeface="Roboto Light" charset="0"/>
                  <a:cs typeface="Roboto Light" charset="0"/>
                </a:rPr>
                <a:t>Recommendations for Curbing Conflict-</a:t>
              </a:r>
              <a:r>
                <a:rPr lang="en-US" sz="2800" b="0" dirty="0" err="1">
                  <a:latin typeface="Gill Sans MT" panose="020B0502020104020203" pitchFamily="34" charset="0"/>
                  <a:ea typeface="Roboto Light" charset="0"/>
                  <a:cs typeface="Roboto Light" charset="0"/>
                </a:rPr>
                <a:t>Organised</a:t>
              </a:r>
              <a:r>
                <a:rPr lang="en-US" sz="2800" b="0" dirty="0">
                  <a:latin typeface="Gill Sans MT" panose="020B0502020104020203" pitchFamily="34" charset="0"/>
                  <a:ea typeface="Roboto Light" charset="0"/>
                  <a:cs typeface="Roboto Light" charset="0"/>
                </a:rPr>
                <a:t> Crime Nexus in Africa</a:t>
              </a:r>
              <a:endParaRPr lang="en-US" sz="1200" b="0" dirty="0">
                <a:latin typeface="Gill Sans MT" panose="020B0502020104020203" pitchFamily="34" charset="0"/>
                <a:ea typeface="Roboto Light" charset="0"/>
                <a:cs typeface="Roboto Light" charset="0"/>
              </a:endParaRPr>
            </a:p>
          </p:txBody>
        </p:sp>
      </p:grpSp>
      <p:sp>
        <p:nvSpPr>
          <p:cNvPr id="10" name="Rectangle 9">
            <a:extLst>
              <a:ext uri="{FF2B5EF4-FFF2-40B4-BE49-F238E27FC236}">
                <a16:creationId xmlns:a16="http://schemas.microsoft.com/office/drawing/2014/main" id="{B1AC0FAE-F127-E962-0AA1-7F5076D67822}"/>
              </a:ext>
            </a:extLst>
          </p:cNvPr>
          <p:cNvSpPr/>
          <p:nvPr/>
        </p:nvSpPr>
        <p:spPr>
          <a:xfrm>
            <a:off x="107504" y="18354"/>
            <a:ext cx="9036496" cy="1138773"/>
          </a:xfrm>
          <a:prstGeom prst="rect">
            <a:avLst/>
          </a:prstGeom>
        </p:spPr>
        <p:txBody>
          <a:bodyPr wrap="square">
            <a:spAutoFit/>
          </a:bodyPr>
          <a:lstStyle/>
          <a:p>
            <a:pPr algn="ctr">
              <a:defRPr/>
            </a:pPr>
            <a:r>
              <a:rPr lang="en-US" sz="4400" b="1" dirty="0">
                <a:solidFill>
                  <a:srgbClr val="FF0000"/>
                </a:solidFill>
                <a:latin typeface="Gill Sans MT" panose="020B0502020104020203" pitchFamily="34" charset="0"/>
              </a:rPr>
              <a:t>Scope of Presentation</a:t>
            </a:r>
            <a:endParaRPr lang="en-US" sz="2400" b="1" dirty="0">
              <a:solidFill>
                <a:srgbClr val="FF0000"/>
              </a:solidFill>
              <a:latin typeface="Gill Sans MT" panose="020B0502020104020203" pitchFamily="34" charset="0"/>
            </a:endParaRPr>
          </a:p>
          <a:p>
            <a:pPr algn="ctr">
              <a:defRPr/>
            </a:pPr>
            <a:r>
              <a:rPr lang="en-US" sz="2400" b="1" dirty="0">
                <a:solidFill>
                  <a:srgbClr val="FF0000"/>
                </a:solidFill>
                <a:latin typeface="Gill Sans MT" panose="020B0502020104020203" pitchFamily="34" charset="0"/>
              </a:rPr>
              <a:t>                                                                                                                                        </a:t>
            </a:r>
            <a:endParaRPr lang="en-US" sz="3200" b="1" dirty="0">
              <a:solidFill>
                <a:srgbClr val="FF0000"/>
              </a:solidFill>
              <a:latin typeface="Gill Sans MT" panose="020B0502020104020203" pitchFamily="34" charset="0"/>
            </a:endParaRPr>
          </a:p>
        </p:txBody>
      </p:sp>
    </p:spTree>
    <p:extLst>
      <p:ext uri="{BB962C8B-B14F-4D97-AF65-F5344CB8AC3E}">
        <p14:creationId xmlns:p14="http://schemas.microsoft.com/office/powerpoint/2010/main" val="3007907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500" fill="hold"/>
                                        <p:tgtEl>
                                          <p:spTgt spid="14"/>
                                        </p:tgtEl>
                                        <p:attrNameLst>
                                          <p:attrName>ppt_x</p:attrName>
                                        </p:attrNameLst>
                                      </p:cBhvr>
                                      <p:tavLst>
                                        <p:tav tm="0">
                                          <p:val>
                                            <p:strVal val="#ppt_x"/>
                                          </p:val>
                                        </p:tav>
                                        <p:tav tm="100000">
                                          <p:val>
                                            <p:strVal val="#ppt_x"/>
                                          </p:val>
                                        </p:tav>
                                      </p:tavLst>
                                    </p:anim>
                                    <p:anim calcmode="lin" valueType="num">
                                      <p:cBhvr additive="base">
                                        <p:cTn id="8" dur="1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decel="50000" fill="hold" nodeType="withEffect">
                                  <p:stCondLst>
                                    <p:cond delay="50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1500" fill="hold"/>
                                        <p:tgtEl>
                                          <p:spTgt spid="19"/>
                                        </p:tgtEl>
                                        <p:attrNameLst>
                                          <p:attrName>ppt_x</p:attrName>
                                        </p:attrNameLst>
                                      </p:cBhvr>
                                      <p:tavLst>
                                        <p:tav tm="0">
                                          <p:val>
                                            <p:strVal val="#ppt_x"/>
                                          </p:val>
                                        </p:tav>
                                        <p:tav tm="100000">
                                          <p:val>
                                            <p:strVal val="#ppt_x"/>
                                          </p:val>
                                        </p:tav>
                                      </p:tavLst>
                                    </p:anim>
                                    <p:anim calcmode="lin" valueType="num">
                                      <p:cBhvr additive="base">
                                        <p:cTn id="12" dur="1500" fill="hold"/>
                                        <p:tgtEl>
                                          <p:spTgt spid="19"/>
                                        </p:tgtEl>
                                        <p:attrNameLst>
                                          <p:attrName>ppt_y</p:attrName>
                                        </p:attrNameLst>
                                      </p:cBhvr>
                                      <p:tavLst>
                                        <p:tav tm="0">
                                          <p:val>
                                            <p:strVal val="1+#ppt_h/2"/>
                                          </p:val>
                                        </p:tav>
                                        <p:tav tm="100000">
                                          <p:val>
                                            <p:strVal val="#ppt_y"/>
                                          </p:val>
                                        </p:tav>
                                      </p:tavLst>
                                    </p:anim>
                                  </p:childTnLst>
                                </p:cTn>
                              </p:par>
                              <p:par>
                                <p:cTn id="13" presetID="2" presetClass="entr" presetSubtype="4" decel="50000" fill="hold" nodeType="withEffect">
                                  <p:stCondLst>
                                    <p:cond delay="100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1500" fill="hold"/>
                                        <p:tgtEl>
                                          <p:spTgt spid="23"/>
                                        </p:tgtEl>
                                        <p:attrNameLst>
                                          <p:attrName>ppt_x</p:attrName>
                                        </p:attrNameLst>
                                      </p:cBhvr>
                                      <p:tavLst>
                                        <p:tav tm="0">
                                          <p:val>
                                            <p:strVal val="#ppt_x"/>
                                          </p:val>
                                        </p:tav>
                                        <p:tav tm="100000">
                                          <p:val>
                                            <p:strVal val="#ppt_x"/>
                                          </p:val>
                                        </p:tav>
                                      </p:tavLst>
                                    </p:anim>
                                    <p:anim calcmode="lin" valueType="num">
                                      <p:cBhvr additive="base">
                                        <p:cTn id="16" dur="1500" fill="hold"/>
                                        <p:tgtEl>
                                          <p:spTgt spid="23"/>
                                        </p:tgtEl>
                                        <p:attrNameLst>
                                          <p:attrName>ppt_y</p:attrName>
                                        </p:attrNameLst>
                                      </p:cBhvr>
                                      <p:tavLst>
                                        <p:tav tm="0">
                                          <p:val>
                                            <p:strVal val="1+#ppt_h/2"/>
                                          </p:val>
                                        </p:tav>
                                        <p:tav tm="100000">
                                          <p:val>
                                            <p:strVal val="#ppt_y"/>
                                          </p:val>
                                        </p:tav>
                                      </p:tavLst>
                                    </p:anim>
                                  </p:childTnLst>
                                </p:cTn>
                              </p:par>
                              <p:par>
                                <p:cTn id="17" presetID="2" presetClass="entr" presetSubtype="4" decel="50000" fill="hold" nodeType="withEffect">
                                  <p:stCondLst>
                                    <p:cond delay="150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1500" fill="hold"/>
                                        <p:tgtEl>
                                          <p:spTgt spid="27"/>
                                        </p:tgtEl>
                                        <p:attrNameLst>
                                          <p:attrName>ppt_x</p:attrName>
                                        </p:attrNameLst>
                                      </p:cBhvr>
                                      <p:tavLst>
                                        <p:tav tm="0">
                                          <p:val>
                                            <p:strVal val="#ppt_x"/>
                                          </p:val>
                                        </p:tav>
                                        <p:tav tm="100000">
                                          <p:val>
                                            <p:strVal val="#ppt_x"/>
                                          </p:val>
                                        </p:tav>
                                      </p:tavLst>
                                    </p:anim>
                                    <p:anim calcmode="lin" valueType="num">
                                      <p:cBhvr additive="base">
                                        <p:cTn id="20" dur="1500" fill="hold"/>
                                        <p:tgtEl>
                                          <p:spTgt spid="27"/>
                                        </p:tgtEl>
                                        <p:attrNameLst>
                                          <p:attrName>ppt_y</p:attrName>
                                        </p:attrNameLst>
                                      </p:cBhvr>
                                      <p:tavLst>
                                        <p:tav tm="0">
                                          <p:val>
                                            <p:strVal val="1+#ppt_h/2"/>
                                          </p:val>
                                        </p:tav>
                                        <p:tav tm="100000">
                                          <p:val>
                                            <p:strVal val="#ppt_y"/>
                                          </p:val>
                                        </p:tav>
                                      </p:tavLst>
                                    </p:anim>
                                  </p:childTnLst>
                                </p:cTn>
                              </p:par>
                              <p:par>
                                <p:cTn id="21" presetID="2" presetClass="entr" presetSubtype="4" decel="50000" fill="hold" nodeType="withEffect">
                                  <p:stCondLst>
                                    <p:cond delay="50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1500" fill="hold"/>
                                        <p:tgtEl>
                                          <p:spTgt spid="31"/>
                                        </p:tgtEl>
                                        <p:attrNameLst>
                                          <p:attrName>ppt_x</p:attrName>
                                        </p:attrNameLst>
                                      </p:cBhvr>
                                      <p:tavLst>
                                        <p:tav tm="0">
                                          <p:val>
                                            <p:strVal val="#ppt_x"/>
                                          </p:val>
                                        </p:tav>
                                        <p:tav tm="100000">
                                          <p:val>
                                            <p:strVal val="#ppt_x"/>
                                          </p:val>
                                        </p:tav>
                                      </p:tavLst>
                                    </p:anim>
                                    <p:anim calcmode="lin" valueType="num">
                                      <p:cBhvr additive="base">
                                        <p:cTn id="24" dur="1500" fill="hold"/>
                                        <p:tgtEl>
                                          <p:spTgt spid="31"/>
                                        </p:tgtEl>
                                        <p:attrNameLst>
                                          <p:attrName>ppt_y</p:attrName>
                                        </p:attrNameLst>
                                      </p:cBhvr>
                                      <p:tavLst>
                                        <p:tav tm="0">
                                          <p:val>
                                            <p:strVal val="1+#ppt_h/2"/>
                                          </p:val>
                                        </p:tav>
                                        <p:tav tm="100000">
                                          <p:val>
                                            <p:strVal val="#ppt_y"/>
                                          </p:val>
                                        </p:tav>
                                      </p:tavLst>
                                    </p:anim>
                                  </p:childTnLst>
                                </p:cTn>
                              </p:par>
                              <p:par>
                                <p:cTn id="25" presetID="2" presetClass="entr" presetSubtype="4" decel="50000" fill="hold" nodeType="withEffect">
                                  <p:stCondLst>
                                    <p:cond delay="1000"/>
                                  </p:stCondLst>
                                  <p:childTnLst>
                                    <p:set>
                                      <p:cBhvr>
                                        <p:cTn id="26" dur="1" fill="hold">
                                          <p:stCondLst>
                                            <p:cond delay="0"/>
                                          </p:stCondLst>
                                        </p:cTn>
                                        <p:tgtEl>
                                          <p:spTgt spid="35"/>
                                        </p:tgtEl>
                                        <p:attrNameLst>
                                          <p:attrName>style.visibility</p:attrName>
                                        </p:attrNameLst>
                                      </p:cBhvr>
                                      <p:to>
                                        <p:strVal val="visible"/>
                                      </p:to>
                                    </p:set>
                                    <p:anim calcmode="lin" valueType="num">
                                      <p:cBhvr additive="base">
                                        <p:cTn id="27" dur="1500" fill="hold"/>
                                        <p:tgtEl>
                                          <p:spTgt spid="35"/>
                                        </p:tgtEl>
                                        <p:attrNameLst>
                                          <p:attrName>ppt_x</p:attrName>
                                        </p:attrNameLst>
                                      </p:cBhvr>
                                      <p:tavLst>
                                        <p:tav tm="0">
                                          <p:val>
                                            <p:strVal val="#ppt_x"/>
                                          </p:val>
                                        </p:tav>
                                        <p:tav tm="100000">
                                          <p:val>
                                            <p:strVal val="#ppt_x"/>
                                          </p:val>
                                        </p:tav>
                                      </p:tavLst>
                                    </p:anim>
                                    <p:anim calcmode="lin" valueType="num">
                                      <p:cBhvr additive="base">
                                        <p:cTn id="28" dur="1500" fill="hold"/>
                                        <p:tgtEl>
                                          <p:spTgt spid="35"/>
                                        </p:tgtEl>
                                        <p:attrNameLst>
                                          <p:attrName>ppt_y</p:attrName>
                                        </p:attrNameLst>
                                      </p:cBhvr>
                                      <p:tavLst>
                                        <p:tav tm="0">
                                          <p:val>
                                            <p:strVal val="1+#ppt_h/2"/>
                                          </p:val>
                                        </p:tav>
                                        <p:tav tm="100000">
                                          <p:val>
                                            <p:strVal val="#ppt_y"/>
                                          </p:val>
                                        </p:tav>
                                      </p:tavLst>
                                    </p:anim>
                                  </p:childTnLst>
                                </p:cTn>
                              </p:par>
                              <p:par>
                                <p:cTn id="29" presetID="2" presetClass="entr" presetSubtype="4" decel="50000" fill="hold" nodeType="withEffect">
                                  <p:stCondLst>
                                    <p:cond delay="100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1500" fill="hold"/>
                                        <p:tgtEl>
                                          <p:spTgt spid="2"/>
                                        </p:tgtEl>
                                        <p:attrNameLst>
                                          <p:attrName>ppt_x</p:attrName>
                                        </p:attrNameLst>
                                      </p:cBhvr>
                                      <p:tavLst>
                                        <p:tav tm="0">
                                          <p:val>
                                            <p:strVal val="#ppt_x"/>
                                          </p:val>
                                        </p:tav>
                                        <p:tav tm="100000">
                                          <p:val>
                                            <p:strVal val="#ppt_x"/>
                                          </p:val>
                                        </p:tav>
                                      </p:tavLst>
                                    </p:anim>
                                    <p:anim calcmode="lin" valueType="num">
                                      <p:cBhvr additive="base">
                                        <p:cTn id="32" dur="1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E22359E4-350C-4B4C-903D-CD1B2BA31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D2A542E6-1924-4FE2-89D1-3CB19468C1F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4000" cy="6858000"/>
            <a:chOff x="0" y="0"/>
            <a:chExt cx="12192000" cy="6858000"/>
          </a:xfrm>
        </p:grpSpPr>
        <p:sp>
          <p:nvSpPr>
            <p:cNvPr id="23" name="Rectangle 22">
              <a:extLst>
                <a:ext uri="{FF2B5EF4-FFF2-40B4-BE49-F238E27FC236}">
                  <a16:creationId xmlns:a16="http://schemas.microsoft.com/office/drawing/2014/main" id="{1F353183-2147-472B-AD7D-4A085FF6A4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AAA42C8-A082-4DFD-A5F3-FC9EF825B1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4">
                <a:lumMod val="7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ectangle 25">
            <a:extLst>
              <a:ext uri="{FF2B5EF4-FFF2-40B4-BE49-F238E27FC236}">
                <a16:creationId xmlns:a16="http://schemas.microsoft.com/office/drawing/2014/main" id="{CB5FC5A2-E1DC-4DFE-9837-1EA5E869A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3148" y="549275"/>
            <a:ext cx="8316514" cy="5757925"/>
          </a:xfrm>
          <a:prstGeom prst="rect">
            <a:avLst/>
          </a:prstGeom>
          <a:solidFill>
            <a:schemeClr val="bg1"/>
          </a:solidFill>
          <a:ln>
            <a:noFill/>
          </a:ln>
          <a:effectLst>
            <a:outerShdw blurRad="508000" dist="101600" dir="54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7CA5B2B-5983-5253-5E1D-603E12E2E72A}"/>
              </a:ext>
            </a:extLst>
          </p:cNvPr>
          <p:cNvSpPr/>
          <p:nvPr/>
        </p:nvSpPr>
        <p:spPr>
          <a:xfrm>
            <a:off x="817960" y="1018800"/>
            <a:ext cx="2225760" cy="539750"/>
          </a:xfrm>
          <a:prstGeom prst="rect">
            <a:avLst/>
          </a:prstGeom>
        </p:spPr>
        <p:txBody>
          <a:bodyPr vert="horz" lIns="91440" tIns="45720" rIns="91440" bIns="45720" rtlCol="0" anchor="t">
            <a:normAutofit/>
          </a:bodyPr>
          <a:lstStyle/>
          <a:p>
            <a:pPr defTabSz="914400">
              <a:lnSpc>
                <a:spcPct val="90000"/>
              </a:lnSpc>
              <a:spcBef>
                <a:spcPct val="0"/>
              </a:spcBef>
              <a:spcAft>
                <a:spcPts val="600"/>
              </a:spcAft>
              <a:defRPr/>
            </a:pPr>
            <a:r>
              <a:rPr lang="en-US" sz="1600" b="1" kern="1200">
                <a:solidFill>
                  <a:schemeClr val="tx1"/>
                </a:solidFill>
                <a:latin typeface="+mj-lt"/>
                <a:ea typeface="+mj-ea"/>
                <a:cs typeface="+mj-cs"/>
              </a:rPr>
              <a:t>Working Definition of  Terms                                                                                                             </a:t>
            </a:r>
          </a:p>
        </p:txBody>
      </p:sp>
      <p:grpSp>
        <p:nvGrpSpPr>
          <p:cNvPr id="28" name="Group 27">
            <a:extLst>
              <a:ext uri="{FF2B5EF4-FFF2-40B4-BE49-F238E27FC236}">
                <a16:creationId xmlns:a16="http://schemas.microsoft.com/office/drawing/2014/main" id="{72024ACE-D556-4A21-9B17-7CA3E82DA4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464718" y="549273"/>
            <a:ext cx="5265938" cy="5757924"/>
            <a:chOff x="4656138" y="0"/>
            <a:chExt cx="6983409" cy="6308725"/>
          </a:xfrm>
        </p:grpSpPr>
        <p:sp>
          <p:nvSpPr>
            <p:cNvPr id="29" name="Rectangle 28">
              <a:extLst>
                <a:ext uri="{FF2B5EF4-FFF2-40B4-BE49-F238E27FC236}">
                  <a16:creationId xmlns:a16="http://schemas.microsoft.com/office/drawing/2014/main" id="{027A47B5-1D69-47DA-8BBA-FE75FCAA3B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4656138" y="0"/>
              <a:ext cx="6982794" cy="6308725"/>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Rectangle 29">
              <a:extLst>
                <a:ext uri="{FF2B5EF4-FFF2-40B4-BE49-F238E27FC236}">
                  <a16:creationId xmlns:a16="http://schemas.microsoft.com/office/drawing/2014/main" id="{85068B72-E376-4FE8-9F05-44E7574343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4656138" y="0"/>
              <a:ext cx="6983409" cy="6308725"/>
            </a:xfrm>
            <a:prstGeom prst="rect">
              <a:avLst/>
            </a:prstGeom>
            <a:solidFill>
              <a:schemeClr val="accent4">
                <a:lumMod val="75000"/>
                <a:alpha val="7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Rectangle 30">
              <a:extLst>
                <a:ext uri="{FF2B5EF4-FFF2-40B4-BE49-F238E27FC236}">
                  <a16:creationId xmlns:a16="http://schemas.microsoft.com/office/drawing/2014/main" id="{E7DC2B55-5BFC-4180-9FE3-261FEF00BC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4656138" y="0"/>
              <a:ext cx="6983409" cy="6308725"/>
            </a:xfrm>
            <a:prstGeom prst="rect">
              <a:avLst/>
            </a:prstGeom>
            <a:solidFill>
              <a:schemeClr val="bg1">
                <a:alpha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3" name="Picture 2">
            <a:extLst>
              <a:ext uri="{FF2B5EF4-FFF2-40B4-BE49-F238E27FC236}">
                <a16:creationId xmlns:a16="http://schemas.microsoft.com/office/drawing/2014/main" id="{CC742E39-C1A4-867D-ED11-FAE6B3C746D0}"/>
              </a:ext>
            </a:extLst>
          </p:cNvPr>
          <p:cNvPicPr>
            <a:picLocks noChangeAspect="1"/>
          </p:cNvPicPr>
          <p:nvPr/>
        </p:nvPicPr>
        <p:blipFill rotWithShape="1">
          <a:blip r:embed="rId2"/>
          <a:srcRect l="22509" t="10597" b="17570"/>
          <a:stretch/>
        </p:blipFill>
        <p:spPr>
          <a:xfrm>
            <a:off x="3475916" y="2040625"/>
            <a:ext cx="1468814" cy="1256562"/>
          </a:xfrm>
          <a:prstGeom prst="rect">
            <a:avLst/>
          </a:prstGeom>
          <a:ln>
            <a:noFill/>
          </a:ln>
          <a:effectLst>
            <a:softEdge rad="112500"/>
          </a:effectLst>
        </p:spPr>
      </p:pic>
      <p:sp>
        <p:nvSpPr>
          <p:cNvPr id="5" name="Flowchart: Terminator 4">
            <a:extLst>
              <a:ext uri="{FF2B5EF4-FFF2-40B4-BE49-F238E27FC236}">
                <a16:creationId xmlns:a16="http://schemas.microsoft.com/office/drawing/2014/main" id="{4A9D846B-678C-D261-8627-E4345DE35D81}"/>
              </a:ext>
            </a:extLst>
          </p:cNvPr>
          <p:cNvSpPr/>
          <p:nvPr/>
        </p:nvSpPr>
        <p:spPr>
          <a:xfrm>
            <a:off x="4770041" y="2006133"/>
            <a:ext cx="3929532" cy="1256562"/>
          </a:xfrm>
          <a:prstGeom prst="flowChartTerminator">
            <a:avLst/>
          </a:prstGeom>
          <a:solidFill>
            <a:srgbClr val="FFFF00"/>
          </a:solidFill>
          <a:ln>
            <a:noFill/>
          </a:ln>
          <a:effectLst>
            <a:glow rad="228600">
              <a:schemeClr val="accent6">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260604">
              <a:spcAft>
                <a:spcPts val="600"/>
              </a:spcAft>
            </a:pPr>
            <a:r>
              <a:rPr lang="en-US" sz="1311" kern="1200">
                <a:solidFill>
                  <a:schemeClr val="tx1"/>
                </a:solidFill>
                <a:latin typeface="Gill Sans MT" panose="020B0502020104020203" pitchFamily="34" charset="0"/>
                <a:ea typeface="+mn-ea"/>
                <a:cs typeface="+mn-cs"/>
              </a:rPr>
              <a:t>Struggle over values or claims to status, power, and resources, in which the aims of the opposing parties are not only to gain the desired values, but also to neutralize, injure or eliminate their rivals using physical or lethal force</a:t>
            </a:r>
            <a:endParaRPr lang="en-US" sz="2300">
              <a:solidFill>
                <a:schemeClr val="tx1"/>
              </a:solidFill>
              <a:latin typeface="Gill Sans MT" panose="020B0502020104020203" pitchFamily="34" charset="0"/>
            </a:endParaRPr>
          </a:p>
        </p:txBody>
      </p:sp>
      <p:sp>
        <p:nvSpPr>
          <p:cNvPr id="12" name="TextBox 11">
            <a:extLst>
              <a:ext uri="{FF2B5EF4-FFF2-40B4-BE49-F238E27FC236}">
                <a16:creationId xmlns:a16="http://schemas.microsoft.com/office/drawing/2014/main" id="{9DB00FFA-4EE3-869B-2D69-0734DF445F72}"/>
              </a:ext>
            </a:extLst>
          </p:cNvPr>
          <p:cNvSpPr txBox="1"/>
          <p:nvPr/>
        </p:nvSpPr>
        <p:spPr>
          <a:xfrm>
            <a:off x="6035192" y="1671088"/>
            <a:ext cx="1655944" cy="583493"/>
          </a:xfrm>
          <a:prstGeom prst="rect">
            <a:avLst/>
          </a:prstGeom>
          <a:noFill/>
        </p:spPr>
        <p:txBody>
          <a:bodyPr wrap="square">
            <a:spAutoFit/>
          </a:bodyPr>
          <a:lstStyle/>
          <a:p>
            <a:pPr algn="ctr" defTabSz="260604">
              <a:spcAft>
                <a:spcPts val="600"/>
              </a:spcAft>
            </a:pPr>
            <a:r>
              <a:rPr lang="en-GB" sz="1596" b="1" kern="100">
                <a:solidFill>
                  <a:schemeClr val="tx1">
                    <a:lumMod val="95000"/>
                    <a:lumOff val="5000"/>
                  </a:schemeClr>
                </a:solidFill>
                <a:latin typeface="Gill Sans MT" panose="020B0502020104020203" pitchFamily="34" charset="0"/>
                <a:ea typeface="+mn-ea"/>
                <a:cs typeface="Arial" panose="020B0604020202020204" pitchFamily="34" charset="0"/>
              </a:rPr>
              <a:t>Violent Conflict </a:t>
            </a:r>
            <a:endParaRPr lang="en-GB" sz="1050" kern="100">
              <a:solidFill>
                <a:schemeClr val="tx1">
                  <a:lumMod val="95000"/>
                  <a:lumOff val="5000"/>
                </a:schemeClr>
              </a:solidFill>
              <a:effectLst/>
              <a:latin typeface="Gill Sans MT" panose="020B0502020104020203" pitchFamily="34" charset="0"/>
              <a:ea typeface="Times New Roman" panose="02020603050405020304" pitchFamily="18" charset="0"/>
              <a:cs typeface="Arial" panose="020B0604020202020204" pitchFamily="34" charset="0"/>
            </a:endParaRPr>
          </a:p>
        </p:txBody>
      </p:sp>
      <p:sp>
        <p:nvSpPr>
          <p:cNvPr id="13" name="Flowchart: Terminator 12">
            <a:extLst>
              <a:ext uri="{FF2B5EF4-FFF2-40B4-BE49-F238E27FC236}">
                <a16:creationId xmlns:a16="http://schemas.microsoft.com/office/drawing/2014/main" id="{DBAC8E34-8D1D-FB5B-841B-AA44298F0C05}"/>
              </a:ext>
            </a:extLst>
          </p:cNvPr>
          <p:cNvSpPr/>
          <p:nvPr/>
        </p:nvSpPr>
        <p:spPr>
          <a:xfrm>
            <a:off x="4712589" y="3710683"/>
            <a:ext cx="4017075" cy="1413506"/>
          </a:xfrm>
          <a:prstGeom prst="flowChartTerminator">
            <a:avLst/>
          </a:prstGeom>
          <a:solidFill>
            <a:srgbClr val="00B0F0"/>
          </a:solidFill>
          <a:ln>
            <a:noFill/>
          </a:ln>
          <a:effectLst>
            <a:glow rad="139700">
              <a:schemeClr val="accent4">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260604">
              <a:spcAft>
                <a:spcPts val="600"/>
              </a:spcAft>
            </a:pPr>
            <a:r>
              <a:rPr lang="en-US" sz="1311" kern="1200">
                <a:solidFill>
                  <a:schemeClr val="tx1"/>
                </a:solidFill>
                <a:latin typeface="Gill Sans MT" panose="020B0502020104020203" pitchFamily="34" charset="0"/>
                <a:ea typeface="+mn-ea"/>
                <a:cs typeface="+mn-cs"/>
              </a:rPr>
              <a:t>Illegal activities, conducted by groups or networks acting in concert, by engaging in violence, corruption or related activities in order to obtain, directly or indirectly, a financial or material benefit. Such activities may be carried out both within a country and transnationally</a:t>
            </a:r>
            <a:endParaRPr lang="en-US" sz="2300">
              <a:solidFill>
                <a:schemeClr val="tx1"/>
              </a:solidFill>
              <a:latin typeface="Gill Sans MT" panose="020B0502020104020203" pitchFamily="34" charset="0"/>
            </a:endParaRPr>
          </a:p>
        </p:txBody>
      </p:sp>
      <p:sp>
        <p:nvSpPr>
          <p:cNvPr id="14" name="TextBox 13">
            <a:extLst>
              <a:ext uri="{FF2B5EF4-FFF2-40B4-BE49-F238E27FC236}">
                <a16:creationId xmlns:a16="http://schemas.microsoft.com/office/drawing/2014/main" id="{3A05F4B4-978A-232E-6DCC-B54341CE96EE}"/>
              </a:ext>
            </a:extLst>
          </p:cNvPr>
          <p:cNvSpPr txBox="1"/>
          <p:nvPr/>
        </p:nvSpPr>
        <p:spPr>
          <a:xfrm>
            <a:off x="5977599" y="3452183"/>
            <a:ext cx="1815880" cy="583493"/>
          </a:xfrm>
          <a:prstGeom prst="rect">
            <a:avLst/>
          </a:prstGeom>
          <a:noFill/>
        </p:spPr>
        <p:txBody>
          <a:bodyPr wrap="square">
            <a:spAutoFit/>
          </a:bodyPr>
          <a:lstStyle/>
          <a:p>
            <a:pPr algn="ctr" defTabSz="260604">
              <a:spcAft>
                <a:spcPts val="600"/>
              </a:spcAft>
            </a:pPr>
            <a:r>
              <a:rPr lang="en-GB" sz="1596" b="1" kern="100">
                <a:solidFill>
                  <a:srgbClr val="C00000"/>
                </a:solidFill>
                <a:latin typeface="Gill Sans MT" panose="020B0502020104020203" pitchFamily="34" charset="0"/>
                <a:ea typeface="+mn-ea"/>
                <a:cs typeface="Arial" panose="020B0604020202020204" pitchFamily="34" charset="0"/>
              </a:rPr>
              <a:t>Organised Crime</a:t>
            </a:r>
            <a:endParaRPr lang="en-GB" sz="1050" kern="100">
              <a:solidFill>
                <a:srgbClr val="C00000"/>
              </a:solidFill>
              <a:effectLst/>
              <a:latin typeface="Gill Sans MT" panose="020B0502020104020203" pitchFamily="34" charset="0"/>
              <a:ea typeface="Times New Roman" panose="02020603050405020304" pitchFamily="18" charset="0"/>
              <a:cs typeface="Arial" panose="020B0604020202020204" pitchFamily="34" charset="0"/>
            </a:endParaRPr>
          </a:p>
        </p:txBody>
      </p:sp>
      <p:sp>
        <p:nvSpPr>
          <p:cNvPr id="2" name="TextBox 1">
            <a:extLst>
              <a:ext uri="{FF2B5EF4-FFF2-40B4-BE49-F238E27FC236}">
                <a16:creationId xmlns:a16="http://schemas.microsoft.com/office/drawing/2014/main" id="{EEE21D61-9B5A-CA4E-C717-ABB60884DD1C}"/>
              </a:ext>
            </a:extLst>
          </p:cNvPr>
          <p:cNvSpPr txBox="1"/>
          <p:nvPr/>
        </p:nvSpPr>
        <p:spPr>
          <a:xfrm>
            <a:off x="7409750" y="4912034"/>
            <a:ext cx="909997" cy="408060"/>
          </a:xfrm>
          <a:prstGeom prst="rect">
            <a:avLst/>
          </a:prstGeom>
          <a:noFill/>
        </p:spPr>
        <p:txBody>
          <a:bodyPr wrap="square" rtlCol="0">
            <a:spAutoFit/>
          </a:bodyPr>
          <a:lstStyle/>
          <a:p>
            <a:pPr defTabSz="260604">
              <a:spcAft>
                <a:spcPts val="600"/>
              </a:spcAft>
            </a:pPr>
            <a:r>
              <a:rPr lang="en-GB" sz="1026" b="1" kern="1200">
                <a:solidFill>
                  <a:schemeClr val="tx1"/>
                </a:solidFill>
                <a:latin typeface="+mn-lt"/>
                <a:ea typeface="+mn-ea"/>
                <a:cs typeface="+mn-cs"/>
              </a:rPr>
              <a:t>enact, 2021:11</a:t>
            </a:r>
            <a:endParaRPr lang="en-GB" b="1"/>
          </a:p>
        </p:txBody>
      </p:sp>
      <p:pic>
        <p:nvPicPr>
          <p:cNvPr id="15" name="Picture 14">
            <a:extLst>
              <a:ext uri="{FF2B5EF4-FFF2-40B4-BE49-F238E27FC236}">
                <a16:creationId xmlns:a16="http://schemas.microsoft.com/office/drawing/2014/main" id="{CD3DCC98-838E-A18D-64DF-76095EA095F3}"/>
              </a:ext>
            </a:extLst>
          </p:cNvPr>
          <p:cNvPicPr>
            <a:picLocks noChangeAspect="1"/>
          </p:cNvPicPr>
          <p:nvPr/>
        </p:nvPicPr>
        <p:blipFill rotWithShape="1">
          <a:blip r:embed="rId3"/>
          <a:srcRect l="4640" t="1873" b="23120"/>
          <a:stretch/>
        </p:blipFill>
        <p:spPr>
          <a:xfrm>
            <a:off x="3492331" y="3717693"/>
            <a:ext cx="1452398" cy="1467014"/>
          </a:xfrm>
          <a:prstGeom prst="rect">
            <a:avLst/>
          </a:prstGeom>
          <a:ln>
            <a:noFill/>
          </a:ln>
          <a:effectLst>
            <a:softEdge rad="112500"/>
          </a:effectLst>
        </p:spPr>
      </p:pic>
    </p:spTree>
    <p:extLst>
      <p:ext uri="{BB962C8B-B14F-4D97-AF65-F5344CB8AC3E}">
        <p14:creationId xmlns:p14="http://schemas.microsoft.com/office/powerpoint/2010/main" val="2448767251"/>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504" y="45248"/>
            <a:ext cx="9036496" cy="1138773"/>
          </a:xfrm>
          <a:prstGeom prst="rect">
            <a:avLst/>
          </a:prstGeom>
        </p:spPr>
        <p:txBody>
          <a:bodyPr wrap="square">
            <a:spAutoFit/>
          </a:bodyPr>
          <a:lstStyle/>
          <a:p>
            <a:pPr algn="ctr">
              <a:defRPr/>
            </a:pPr>
            <a:r>
              <a:rPr lang="en-US" sz="4400" b="1" dirty="0">
                <a:solidFill>
                  <a:schemeClr val="accent4">
                    <a:lumMod val="75000"/>
                  </a:schemeClr>
                </a:solidFill>
                <a:latin typeface="Gill Sans MT" panose="020B0502020104020203" pitchFamily="34" charset="0"/>
              </a:rPr>
              <a:t>Epistemic Context and Framing</a:t>
            </a:r>
            <a:endParaRPr lang="en-US" sz="2400" b="1" dirty="0">
              <a:solidFill>
                <a:schemeClr val="accent4">
                  <a:lumMod val="75000"/>
                </a:schemeClr>
              </a:solidFill>
              <a:latin typeface="Gill Sans MT" panose="020B0502020104020203" pitchFamily="34" charset="0"/>
            </a:endParaRPr>
          </a:p>
          <a:p>
            <a:pPr algn="ctr">
              <a:defRPr/>
            </a:pPr>
            <a:r>
              <a:rPr lang="en-US" sz="2400" b="1" dirty="0">
                <a:solidFill>
                  <a:srgbClr val="FF0000"/>
                </a:solidFill>
                <a:latin typeface="Gill Sans MT" panose="020B0502020104020203" pitchFamily="34" charset="0"/>
              </a:rPr>
              <a:t>                                                                                                                                        </a:t>
            </a:r>
            <a:endParaRPr lang="en-US" sz="3200" b="1" dirty="0">
              <a:solidFill>
                <a:srgbClr val="FF0000"/>
              </a:solidFill>
              <a:latin typeface="Gill Sans MT" panose="020B0502020104020203" pitchFamily="34" charset="0"/>
            </a:endParaRPr>
          </a:p>
        </p:txBody>
      </p:sp>
      <p:sp>
        <p:nvSpPr>
          <p:cNvPr id="12" name="TextBox 11"/>
          <p:cNvSpPr txBox="1"/>
          <p:nvPr/>
        </p:nvSpPr>
        <p:spPr>
          <a:xfrm>
            <a:off x="1172834" y="795580"/>
            <a:ext cx="6480720" cy="400110"/>
          </a:xfrm>
          <a:prstGeom prst="rect">
            <a:avLst/>
          </a:prstGeom>
          <a:noFill/>
        </p:spPr>
        <p:txBody>
          <a:bodyPr wrap="square" rtlCol="0">
            <a:spAutoFit/>
          </a:bodyPr>
          <a:lstStyle/>
          <a:p>
            <a:r>
              <a:rPr lang="en-US" sz="2000" b="1" i="1" u="sng" dirty="0">
                <a:latin typeface="Gill Sans MT" panose="020B0502020104020203" pitchFamily="34" charset="0"/>
              </a:rPr>
              <a:t>Mapping the Violent Conflict-</a:t>
            </a:r>
            <a:r>
              <a:rPr lang="en-US" sz="2000" b="1" i="1" u="sng" dirty="0" err="1">
                <a:latin typeface="Gill Sans MT" panose="020B0502020104020203" pitchFamily="34" charset="0"/>
              </a:rPr>
              <a:t>Organised</a:t>
            </a:r>
            <a:r>
              <a:rPr lang="en-US" sz="2000" b="1" i="1" u="sng" dirty="0">
                <a:latin typeface="Gill Sans MT" panose="020B0502020104020203" pitchFamily="34" charset="0"/>
              </a:rPr>
              <a:t> Crimes Nexus</a:t>
            </a:r>
          </a:p>
        </p:txBody>
      </p:sp>
      <p:pic>
        <p:nvPicPr>
          <p:cNvPr id="15" name="Picture 14">
            <a:extLst>
              <a:ext uri="{FF2B5EF4-FFF2-40B4-BE49-F238E27FC236}">
                <a16:creationId xmlns:a16="http://schemas.microsoft.com/office/drawing/2014/main" id="{E441E3A5-D885-C186-FFCD-6229DB1FEB5A}"/>
              </a:ext>
            </a:extLst>
          </p:cNvPr>
          <p:cNvPicPr>
            <a:picLocks noChangeAspect="1"/>
          </p:cNvPicPr>
          <p:nvPr/>
        </p:nvPicPr>
        <p:blipFill>
          <a:blip r:embed="rId2"/>
          <a:stretch>
            <a:fillRect/>
          </a:stretch>
        </p:blipFill>
        <p:spPr>
          <a:xfrm>
            <a:off x="805702" y="1357355"/>
            <a:ext cx="7308304" cy="5437707"/>
          </a:xfrm>
          <a:prstGeom prst="rect">
            <a:avLst/>
          </a:prstGeom>
        </p:spPr>
      </p:pic>
    </p:spTree>
    <p:extLst>
      <p:ext uri="{BB962C8B-B14F-4D97-AF65-F5344CB8AC3E}">
        <p14:creationId xmlns:p14="http://schemas.microsoft.com/office/powerpoint/2010/main" val="1560908731"/>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02560C8-EF76-4F70-F7B1-D8F7FA23C198}"/>
              </a:ext>
            </a:extLst>
          </p:cNvPr>
          <p:cNvPicPr>
            <a:picLocks noChangeAspect="1"/>
          </p:cNvPicPr>
          <p:nvPr/>
        </p:nvPicPr>
        <p:blipFill>
          <a:blip r:embed="rId2"/>
          <a:stretch>
            <a:fillRect/>
          </a:stretch>
        </p:blipFill>
        <p:spPr>
          <a:xfrm>
            <a:off x="140805" y="2132856"/>
            <a:ext cx="3629535" cy="2860503"/>
          </a:xfrm>
          <a:prstGeom prst="rect">
            <a:avLst/>
          </a:prstGeom>
        </p:spPr>
      </p:pic>
      <p:sp>
        <p:nvSpPr>
          <p:cNvPr id="4" name="TextBox 3">
            <a:extLst>
              <a:ext uri="{FF2B5EF4-FFF2-40B4-BE49-F238E27FC236}">
                <a16:creationId xmlns:a16="http://schemas.microsoft.com/office/drawing/2014/main" id="{FCCE5CB9-F934-A2ED-65B3-866515ED384E}"/>
              </a:ext>
            </a:extLst>
          </p:cNvPr>
          <p:cNvSpPr txBox="1"/>
          <p:nvPr/>
        </p:nvSpPr>
        <p:spPr>
          <a:xfrm>
            <a:off x="3635896" y="1188596"/>
            <a:ext cx="5367299" cy="5586145"/>
          </a:xfrm>
          <a:prstGeom prst="rect">
            <a:avLst/>
          </a:prstGeom>
          <a:noFill/>
        </p:spPr>
        <p:txBody>
          <a:bodyPr wrap="square">
            <a:spAutoFit/>
          </a:bodyPr>
          <a:lstStyle/>
          <a:p>
            <a:pPr marL="285750" indent="-285750" algn="just">
              <a:buFont typeface="Wingdings" panose="05000000000000000000" pitchFamily="2" charset="2"/>
              <a:buChar char="v"/>
            </a:pPr>
            <a:r>
              <a:rPr lang="en-NG" sz="1900" kern="100" dirty="0">
                <a:solidFill>
                  <a:srgbClr val="252525"/>
                </a:solidFill>
                <a:effectLst/>
                <a:latin typeface="Gill Sans MT" panose="020B0502020104020203" pitchFamily="34" charset="0"/>
                <a:ea typeface="Arial" panose="020B0604020202020204" pitchFamily="34" charset="0"/>
                <a:cs typeface="Arial" panose="020B0604020202020204" pitchFamily="34" charset="0"/>
              </a:rPr>
              <a:t>The outbreak of conflict creates opportunities for organised crime groups to emerge and/or </a:t>
            </a:r>
            <a:r>
              <a:rPr lang="en-NG" sz="1900" kern="100" dirty="0" err="1">
                <a:solidFill>
                  <a:srgbClr val="252525"/>
                </a:solidFill>
                <a:effectLst/>
                <a:latin typeface="Gill Sans MT" panose="020B0502020104020203" pitchFamily="34" charset="0"/>
                <a:ea typeface="Arial" panose="020B0604020202020204" pitchFamily="34" charset="0"/>
                <a:cs typeface="Arial" panose="020B0604020202020204" pitchFamily="34" charset="0"/>
              </a:rPr>
              <a:t>thriv</a:t>
            </a:r>
            <a:r>
              <a:rPr lang="en-GB" sz="1900" kern="100" dirty="0">
                <a:solidFill>
                  <a:srgbClr val="252525"/>
                </a:solidFill>
                <a:effectLst/>
                <a:latin typeface="Gill Sans MT" panose="020B0502020104020203" pitchFamily="34" charset="0"/>
                <a:ea typeface="Arial" panose="020B0604020202020204" pitchFamily="34" charset="0"/>
                <a:cs typeface="Arial" panose="020B0604020202020204" pitchFamily="34" charset="0"/>
              </a:rPr>
              <a:t>e</a:t>
            </a:r>
          </a:p>
          <a:p>
            <a:pPr marL="285750" indent="-285750" algn="just">
              <a:buFont typeface="Wingdings" panose="05000000000000000000" pitchFamily="2" charset="2"/>
              <a:buChar char="v"/>
            </a:pPr>
            <a:endParaRPr lang="en-GB" sz="1100" kern="100" dirty="0">
              <a:solidFill>
                <a:srgbClr val="252525"/>
              </a:solidFill>
              <a:latin typeface="Gill Sans MT" panose="020B0502020104020203" pitchFamily="34" charset="0"/>
              <a:ea typeface="Arial" panose="020B0604020202020204" pitchFamily="34" charset="0"/>
              <a:cs typeface="Arial" panose="020B0604020202020204" pitchFamily="34" charset="0"/>
            </a:endParaRPr>
          </a:p>
          <a:p>
            <a:pPr marL="285750" indent="-285750" algn="just">
              <a:buFont typeface="Wingdings" panose="05000000000000000000" pitchFamily="2" charset="2"/>
              <a:buChar char="v"/>
            </a:pPr>
            <a:r>
              <a:rPr lang="en-NG" sz="1900" kern="100" dirty="0">
                <a:solidFill>
                  <a:srgbClr val="252525"/>
                </a:solidFill>
                <a:effectLst/>
                <a:latin typeface="Gill Sans MT" panose="020B0502020104020203" pitchFamily="34" charset="0"/>
                <a:ea typeface="Arial" panose="020B0604020202020204" pitchFamily="34" charset="0"/>
                <a:cs typeface="Arial" panose="020B0604020202020204" pitchFamily="34" charset="0"/>
              </a:rPr>
              <a:t>In turn, organised crime</a:t>
            </a:r>
            <a:r>
              <a:rPr lang="en-GB" sz="1900" kern="100" dirty="0">
                <a:solidFill>
                  <a:srgbClr val="252525"/>
                </a:solidFill>
                <a:effectLst/>
                <a:latin typeface="Gill Sans MT" panose="020B0502020104020203" pitchFamily="34" charset="0"/>
                <a:ea typeface="Arial" panose="020B0604020202020204" pitchFamily="34" charset="0"/>
                <a:cs typeface="Arial" panose="020B0604020202020204" pitchFamily="34" charset="0"/>
              </a:rPr>
              <a:t>s</a:t>
            </a:r>
            <a:r>
              <a:rPr lang="en-NG" sz="1900" kern="100" dirty="0">
                <a:solidFill>
                  <a:srgbClr val="252525"/>
                </a:solidFill>
                <a:effectLst/>
                <a:latin typeface="Gill Sans MT" panose="020B0502020104020203" pitchFamily="34" charset="0"/>
                <a:ea typeface="Arial" panose="020B0604020202020204" pitchFamily="34" charset="0"/>
                <a:cs typeface="Arial" panose="020B0604020202020204" pitchFamily="34" charset="0"/>
              </a:rPr>
              <a:t> seek out opportunities in conflict situation to profit from</a:t>
            </a:r>
            <a:r>
              <a:rPr lang="en-GB" sz="1900" kern="100" dirty="0">
                <a:solidFill>
                  <a:srgbClr val="252525"/>
                </a:solidFill>
                <a:effectLst/>
                <a:latin typeface="Gill Sans MT" panose="020B0502020104020203" pitchFamily="34" charset="0"/>
                <a:ea typeface="Arial" panose="020B0604020202020204" pitchFamily="34" charset="0"/>
                <a:cs typeface="Arial" panose="020B0604020202020204" pitchFamily="34" charset="0"/>
              </a:rPr>
              <a:t> </a:t>
            </a:r>
            <a:r>
              <a:rPr lang="en-NG" sz="1900" kern="100" dirty="0">
                <a:solidFill>
                  <a:srgbClr val="252525"/>
                </a:solidFill>
                <a:latin typeface="Gill Sans MT" panose="020B0502020104020203" pitchFamily="34" charset="0"/>
                <a:ea typeface="Arial" panose="020B0604020202020204" pitchFamily="34" charset="0"/>
                <a:cs typeface="Arial" panose="020B0604020202020204" pitchFamily="34" charset="0"/>
              </a:rPr>
              <a:t>crisis</a:t>
            </a:r>
            <a:r>
              <a:rPr lang="en-GB" sz="1900" kern="100" dirty="0">
                <a:solidFill>
                  <a:srgbClr val="252525"/>
                </a:solidFill>
                <a:latin typeface="Gill Sans MT" panose="020B0502020104020203" pitchFamily="34" charset="0"/>
                <a:ea typeface="Arial" panose="020B0604020202020204" pitchFamily="34" charset="0"/>
                <a:cs typeface="Arial" panose="020B0604020202020204" pitchFamily="34" charset="0"/>
              </a:rPr>
              <a:t> and </a:t>
            </a:r>
            <a:r>
              <a:rPr lang="en-NG" sz="1900" kern="100" dirty="0">
                <a:solidFill>
                  <a:srgbClr val="252525"/>
                </a:solidFill>
                <a:effectLst/>
                <a:latin typeface="Gill Sans MT" panose="020B0502020104020203" pitchFamily="34" charset="0"/>
                <a:ea typeface="Arial" panose="020B0604020202020204" pitchFamily="34" charset="0"/>
                <a:cs typeface="Arial" panose="020B0604020202020204" pitchFamily="34" charset="0"/>
              </a:rPr>
              <a:t>chaos</a:t>
            </a:r>
            <a:endParaRPr lang="en-GB" sz="1900" kern="100" dirty="0">
              <a:solidFill>
                <a:srgbClr val="252525"/>
              </a:solidFill>
              <a:effectLst/>
              <a:latin typeface="Gill Sans MT" panose="020B0502020104020203" pitchFamily="34" charset="0"/>
              <a:ea typeface="Arial" panose="020B0604020202020204" pitchFamily="34" charset="0"/>
              <a:cs typeface="Arial" panose="020B0604020202020204" pitchFamily="34" charset="0"/>
            </a:endParaRPr>
          </a:p>
          <a:p>
            <a:pPr marL="285750" indent="-285750" algn="just">
              <a:buFont typeface="Wingdings" panose="05000000000000000000" pitchFamily="2" charset="2"/>
              <a:buChar char="v"/>
            </a:pPr>
            <a:endParaRPr lang="en-GB" sz="1400" kern="100" dirty="0">
              <a:solidFill>
                <a:srgbClr val="252525"/>
              </a:solidFill>
              <a:latin typeface="Gill Sans MT" panose="020B0502020104020203" pitchFamily="34" charset="0"/>
              <a:ea typeface="Arial" panose="020B0604020202020204" pitchFamily="34" charset="0"/>
              <a:cs typeface="Arial" panose="020B0604020202020204" pitchFamily="34" charset="0"/>
            </a:endParaRPr>
          </a:p>
          <a:p>
            <a:pPr marL="285750" indent="-285750" algn="just">
              <a:buFont typeface="Wingdings" panose="05000000000000000000" pitchFamily="2" charset="2"/>
              <a:buChar char="v"/>
            </a:pPr>
            <a:r>
              <a:rPr lang="en-GB" sz="1900" kern="100" dirty="0">
                <a:solidFill>
                  <a:srgbClr val="252525"/>
                </a:solidFill>
                <a:effectLst/>
                <a:latin typeface="Gill Sans MT" panose="020B0502020104020203" pitchFamily="34" charset="0"/>
                <a:ea typeface="Arial" panose="020B0604020202020204" pitchFamily="34" charset="0"/>
                <a:cs typeface="Arial" panose="020B0604020202020204" pitchFamily="34" charset="0"/>
              </a:rPr>
              <a:t>Insecurity </a:t>
            </a:r>
            <a:r>
              <a:rPr lang="en-NG" sz="1900" kern="100" dirty="0">
                <a:solidFill>
                  <a:srgbClr val="252525"/>
                </a:solidFill>
                <a:effectLst/>
                <a:latin typeface="Gill Sans MT" panose="020B0502020104020203" pitchFamily="34" charset="0"/>
                <a:ea typeface="Arial" panose="020B0604020202020204" pitchFamily="34" charset="0"/>
                <a:cs typeface="Arial" panose="020B0604020202020204" pitchFamily="34" charset="0"/>
              </a:rPr>
              <a:t>and instability </a:t>
            </a:r>
            <a:r>
              <a:rPr lang="en-GB" sz="1900" kern="100" dirty="0">
                <a:solidFill>
                  <a:srgbClr val="252525"/>
                </a:solidFill>
                <a:latin typeface="Gill Sans MT" panose="020B0502020104020203" pitchFamily="34" charset="0"/>
                <a:ea typeface="Arial" panose="020B0604020202020204" pitchFamily="34" charset="0"/>
                <a:cs typeface="Arial" panose="020B0604020202020204" pitchFamily="34" charset="0"/>
              </a:rPr>
              <a:t>are </a:t>
            </a:r>
            <a:r>
              <a:rPr lang="en-NG" sz="1900" kern="100" dirty="0">
                <a:solidFill>
                  <a:srgbClr val="252525"/>
                </a:solidFill>
                <a:effectLst/>
                <a:latin typeface="Gill Sans MT" panose="020B0502020104020203" pitchFamily="34" charset="0"/>
                <a:ea typeface="Arial" panose="020B0604020202020204" pitchFamily="34" charset="0"/>
                <a:cs typeface="Arial" panose="020B0604020202020204" pitchFamily="34" charset="0"/>
              </a:rPr>
              <a:t>conditions conducive and propitious to the rise and reign of organised crime, often becoming key sources of revenue for non-state armed actors and state actors alike</a:t>
            </a:r>
            <a:endParaRPr lang="en-GB" sz="1900" kern="100" dirty="0">
              <a:solidFill>
                <a:srgbClr val="252525"/>
              </a:solidFill>
              <a:latin typeface="Gill Sans MT" panose="020B0502020104020203" pitchFamily="34" charset="0"/>
              <a:ea typeface="Arial" panose="020B0604020202020204" pitchFamily="34" charset="0"/>
              <a:cs typeface="Arial" panose="020B0604020202020204" pitchFamily="34" charset="0"/>
            </a:endParaRPr>
          </a:p>
          <a:p>
            <a:pPr marL="285750" indent="-285750" algn="just">
              <a:buFont typeface="Wingdings" panose="05000000000000000000" pitchFamily="2" charset="2"/>
              <a:buChar char="v"/>
            </a:pPr>
            <a:endParaRPr lang="en-GB" sz="1400" kern="100" dirty="0">
              <a:solidFill>
                <a:srgbClr val="252525"/>
              </a:solidFill>
              <a:effectLst/>
              <a:latin typeface="Gill Sans MT" panose="020B0502020104020203" pitchFamily="34" charset="0"/>
              <a:ea typeface="Arial" panose="020B0604020202020204" pitchFamily="34" charset="0"/>
              <a:cs typeface="Arial" panose="020B0604020202020204" pitchFamily="34" charset="0"/>
            </a:endParaRPr>
          </a:p>
          <a:p>
            <a:pPr marL="285750" indent="-285750" algn="just">
              <a:buFont typeface="Wingdings" panose="05000000000000000000" pitchFamily="2" charset="2"/>
              <a:buChar char="v"/>
            </a:pPr>
            <a:r>
              <a:rPr lang="en-GB" sz="1900" kern="100" dirty="0">
                <a:solidFill>
                  <a:srgbClr val="252525"/>
                </a:solidFill>
                <a:latin typeface="Gill Sans MT" panose="020B0502020104020203" pitchFamily="34" charset="0"/>
                <a:ea typeface="Arial" panose="020B0604020202020204" pitchFamily="34" charset="0"/>
                <a:cs typeface="Arial" panose="020B0604020202020204" pitchFamily="34" charset="0"/>
              </a:rPr>
              <a:t>T</a:t>
            </a:r>
            <a:r>
              <a:rPr lang="en-NG" sz="1900" kern="100" dirty="0">
                <a:solidFill>
                  <a:srgbClr val="252525"/>
                </a:solidFill>
                <a:effectLst/>
                <a:latin typeface="Gill Sans MT" panose="020B0502020104020203" pitchFamily="34" charset="0"/>
                <a:ea typeface="Arial" panose="020B0604020202020204" pitchFamily="34" charset="0"/>
                <a:cs typeface="Arial" panose="020B0604020202020204" pitchFamily="34" charset="0"/>
              </a:rPr>
              <a:t>o varying degrees, </a:t>
            </a:r>
            <a:r>
              <a:rPr lang="en-GB" sz="1900" kern="100" dirty="0">
                <a:solidFill>
                  <a:srgbClr val="252525"/>
                </a:solidFill>
                <a:effectLst/>
                <a:latin typeface="Gill Sans MT" panose="020B0502020104020203" pitchFamily="34" charset="0"/>
                <a:ea typeface="Arial" panose="020B0604020202020204" pitchFamily="34" charset="0"/>
                <a:cs typeface="Arial" panose="020B0604020202020204" pitchFamily="34" charset="0"/>
              </a:rPr>
              <a:t>conflict economy and </a:t>
            </a:r>
            <a:r>
              <a:rPr lang="en-NG" sz="1900" kern="100" dirty="0">
                <a:solidFill>
                  <a:srgbClr val="252525"/>
                </a:solidFill>
                <a:effectLst/>
                <a:latin typeface="Gill Sans MT" panose="020B0502020104020203" pitchFamily="34" charset="0"/>
                <a:ea typeface="Arial" panose="020B0604020202020204" pitchFamily="34" charset="0"/>
                <a:cs typeface="Arial" panose="020B0604020202020204" pitchFamily="34" charset="0"/>
              </a:rPr>
              <a:t>criminal </a:t>
            </a:r>
            <a:r>
              <a:rPr lang="en-GB" sz="1900" kern="100" dirty="0">
                <a:solidFill>
                  <a:srgbClr val="252525"/>
                </a:solidFill>
                <a:effectLst/>
                <a:latin typeface="Gill Sans MT" panose="020B0502020104020203" pitchFamily="34" charset="0"/>
                <a:ea typeface="Arial" panose="020B0604020202020204" pitchFamily="34" charset="0"/>
                <a:cs typeface="Arial" panose="020B0604020202020204" pitchFamily="34" charset="0"/>
              </a:rPr>
              <a:t>economy </a:t>
            </a:r>
            <a:r>
              <a:rPr lang="en-NG" sz="1900" kern="100" dirty="0">
                <a:solidFill>
                  <a:srgbClr val="252525"/>
                </a:solidFill>
                <a:effectLst/>
                <a:latin typeface="Gill Sans MT" panose="020B0502020104020203" pitchFamily="34" charset="0"/>
                <a:ea typeface="Arial" panose="020B0604020202020204" pitchFamily="34" charset="0"/>
                <a:cs typeface="Arial" panose="020B0604020202020204" pitchFamily="34" charset="0"/>
              </a:rPr>
              <a:t>overlap or reinforce each other </a:t>
            </a:r>
            <a:r>
              <a:rPr lang="en-GB" sz="1900" kern="100" dirty="0">
                <a:solidFill>
                  <a:srgbClr val="252525"/>
                </a:solidFill>
                <a:effectLst/>
                <a:latin typeface="Gill Sans MT" panose="020B0502020104020203" pitchFamily="34" charset="0"/>
                <a:ea typeface="Arial" panose="020B0604020202020204" pitchFamily="34" charset="0"/>
                <a:cs typeface="Arial" panose="020B0604020202020204" pitchFamily="34" charset="0"/>
              </a:rPr>
              <a:t>– they are both </a:t>
            </a:r>
            <a:r>
              <a:rPr lang="en-NG" sz="1900" kern="100" dirty="0">
                <a:solidFill>
                  <a:srgbClr val="252525"/>
                </a:solidFill>
                <a:effectLst/>
                <a:latin typeface="Gill Sans MT" panose="020B0502020104020203" pitchFamily="34" charset="0"/>
                <a:ea typeface="Arial" panose="020B0604020202020204" pitchFamily="34" charset="0"/>
                <a:cs typeface="Arial" panose="020B0604020202020204" pitchFamily="34" charset="0"/>
              </a:rPr>
              <a:t>dynamic and constantly intersecting and interacting to foster the persistence of insecurity and instability</a:t>
            </a:r>
            <a:endParaRPr lang="en-GB" sz="1900" kern="100" dirty="0">
              <a:solidFill>
                <a:srgbClr val="252525"/>
              </a:solidFill>
              <a:effectLst/>
              <a:latin typeface="Gill Sans MT" panose="020B0502020104020203" pitchFamily="34" charset="0"/>
              <a:ea typeface="Arial" panose="020B0604020202020204" pitchFamily="34" charset="0"/>
              <a:cs typeface="Arial" panose="020B0604020202020204" pitchFamily="34" charset="0"/>
            </a:endParaRPr>
          </a:p>
          <a:p>
            <a:pPr marL="285750" indent="-285750" algn="just">
              <a:buFont typeface="Wingdings" panose="05000000000000000000" pitchFamily="2" charset="2"/>
              <a:buChar char="v"/>
            </a:pPr>
            <a:endParaRPr lang="en-GB" sz="1400" kern="100" dirty="0">
              <a:solidFill>
                <a:srgbClr val="252525"/>
              </a:solidFill>
              <a:latin typeface="Gill Sans MT" panose="020B0502020104020203" pitchFamily="34" charset="0"/>
              <a:ea typeface="Arial" panose="020B0604020202020204" pitchFamily="34" charset="0"/>
              <a:cs typeface="Arial" panose="020B0604020202020204" pitchFamily="34" charset="0"/>
            </a:endParaRPr>
          </a:p>
          <a:p>
            <a:pPr marL="285750" indent="-285750" algn="just">
              <a:buFont typeface="Wingdings" panose="05000000000000000000" pitchFamily="2" charset="2"/>
              <a:buChar char="v"/>
            </a:pPr>
            <a:r>
              <a:rPr lang="en-GB" sz="1900" kern="100" dirty="0">
                <a:solidFill>
                  <a:srgbClr val="252525"/>
                </a:solidFill>
                <a:effectLst/>
                <a:latin typeface="Gill Sans MT" panose="020B0502020104020203" pitchFamily="34" charset="0"/>
                <a:ea typeface="Arial" panose="020B0604020202020204" pitchFamily="34" charset="0"/>
                <a:cs typeface="Arial" panose="020B0604020202020204" pitchFamily="34" charset="0"/>
              </a:rPr>
              <a:t>Instability</a:t>
            </a:r>
            <a:r>
              <a:rPr lang="en-NG" sz="1900" kern="100" dirty="0">
                <a:solidFill>
                  <a:srgbClr val="252525"/>
                </a:solidFill>
                <a:effectLst/>
                <a:latin typeface="Gill Sans MT" panose="020B0502020104020203" pitchFamily="34" charset="0"/>
                <a:ea typeface="Arial" panose="020B0604020202020204" pitchFamily="34" charset="0"/>
                <a:cs typeface="Arial" panose="020B0604020202020204" pitchFamily="34" charset="0"/>
              </a:rPr>
              <a:t> and insecurity benefit conflict </a:t>
            </a:r>
            <a:r>
              <a:rPr lang="en-GB" sz="1900" kern="100" dirty="0">
                <a:solidFill>
                  <a:srgbClr val="252525"/>
                </a:solidFill>
                <a:effectLst/>
                <a:latin typeface="Gill Sans MT" panose="020B0502020104020203" pitchFamily="34" charset="0"/>
                <a:ea typeface="Arial" panose="020B0604020202020204" pitchFamily="34" charset="0"/>
                <a:cs typeface="Arial" panose="020B0604020202020204" pitchFamily="34" charset="0"/>
              </a:rPr>
              <a:t>and criminal </a:t>
            </a:r>
            <a:r>
              <a:rPr lang="en-NG" sz="1900" kern="100" dirty="0">
                <a:solidFill>
                  <a:srgbClr val="252525"/>
                </a:solidFill>
                <a:effectLst/>
                <a:latin typeface="Gill Sans MT" panose="020B0502020104020203" pitchFamily="34" charset="0"/>
                <a:ea typeface="Arial" panose="020B0604020202020204" pitchFamily="34" charset="0"/>
                <a:cs typeface="Arial" panose="020B0604020202020204" pitchFamily="34" charset="0"/>
              </a:rPr>
              <a:t>entrepreneur</a:t>
            </a:r>
            <a:r>
              <a:rPr lang="en-GB" sz="1900" kern="100" dirty="0">
                <a:solidFill>
                  <a:srgbClr val="252525"/>
                </a:solidFill>
                <a:effectLst/>
                <a:latin typeface="Gill Sans MT" panose="020B0502020104020203" pitchFamily="34" charset="0"/>
                <a:ea typeface="Arial" panose="020B0604020202020204" pitchFamily="34" charset="0"/>
                <a:cs typeface="Arial" panose="020B0604020202020204" pitchFamily="34" charset="0"/>
              </a:rPr>
              <a:t>s (</a:t>
            </a:r>
            <a:r>
              <a:rPr lang="en-NG" sz="1900" kern="100" dirty="0">
                <a:solidFill>
                  <a:srgbClr val="252525"/>
                </a:solidFill>
                <a:effectLst/>
                <a:latin typeface="Gill Sans MT" panose="020B0502020104020203" pitchFamily="34" charset="0"/>
                <a:ea typeface="Arial" panose="020B0604020202020204" pitchFamily="34" charset="0"/>
                <a:cs typeface="Arial" panose="020B0604020202020204" pitchFamily="34" charset="0"/>
              </a:rPr>
              <a:t>States and non-state actors alike</a:t>
            </a:r>
            <a:r>
              <a:rPr lang="en-GB" sz="1900" kern="100" dirty="0">
                <a:solidFill>
                  <a:srgbClr val="252525"/>
                </a:solidFill>
                <a:effectLst/>
                <a:latin typeface="Gill Sans MT" panose="020B0502020104020203" pitchFamily="34" charset="0"/>
                <a:ea typeface="Arial" panose="020B0604020202020204" pitchFamily="34" charset="0"/>
                <a:cs typeface="Arial" panose="020B0604020202020204" pitchFamily="34" charset="0"/>
              </a:rPr>
              <a:t>)</a:t>
            </a:r>
            <a:endParaRPr lang="en-NG" sz="1900" kern="1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4615151C-D8AF-B0BC-686A-C6427D8D23FA}"/>
              </a:ext>
            </a:extLst>
          </p:cNvPr>
          <p:cNvSpPr/>
          <p:nvPr/>
        </p:nvSpPr>
        <p:spPr>
          <a:xfrm>
            <a:off x="107504" y="45248"/>
            <a:ext cx="9036496" cy="1138773"/>
          </a:xfrm>
          <a:prstGeom prst="rect">
            <a:avLst/>
          </a:prstGeom>
        </p:spPr>
        <p:txBody>
          <a:bodyPr wrap="square">
            <a:spAutoFit/>
          </a:bodyPr>
          <a:lstStyle/>
          <a:p>
            <a:pPr algn="ctr">
              <a:defRPr/>
            </a:pPr>
            <a:r>
              <a:rPr lang="en-US" sz="4400" b="1" dirty="0">
                <a:solidFill>
                  <a:schemeClr val="accent4">
                    <a:lumMod val="75000"/>
                  </a:schemeClr>
                </a:solidFill>
                <a:latin typeface="Gill Sans MT" panose="020B0502020104020203" pitchFamily="34" charset="0"/>
              </a:rPr>
              <a:t>Epistemic Context and Framing</a:t>
            </a:r>
            <a:endParaRPr lang="en-US" sz="2400" b="1" dirty="0">
              <a:solidFill>
                <a:schemeClr val="accent4">
                  <a:lumMod val="75000"/>
                </a:schemeClr>
              </a:solidFill>
              <a:latin typeface="Gill Sans MT" panose="020B0502020104020203" pitchFamily="34" charset="0"/>
            </a:endParaRPr>
          </a:p>
          <a:p>
            <a:pPr algn="ctr">
              <a:defRPr/>
            </a:pPr>
            <a:r>
              <a:rPr lang="en-US" sz="2400" b="1" dirty="0">
                <a:solidFill>
                  <a:srgbClr val="FF0000"/>
                </a:solidFill>
                <a:latin typeface="Gill Sans MT" panose="020B0502020104020203" pitchFamily="34" charset="0"/>
              </a:rPr>
              <a:t>                                                                                                                                        </a:t>
            </a:r>
            <a:endParaRPr lang="en-US" sz="3200" b="1" dirty="0">
              <a:solidFill>
                <a:srgbClr val="FF0000"/>
              </a:solidFill>
              <a:latin typeface="Gill Sans MT" panose="020B0502020104020203" pitchFamily="34" charset="0"/>
            </a:endParaRPr>
          </a:p>
        </p:txBody>
      </p:sp>
      <p:sp>
        <p:nvSpPr>
          <p:cNvPr id="6" name="TextBox 5">
            <a:extLst>
              <a:ext uri="{FF2B5EF4-FFF2-40B4-BE49-F238E27FC236}">
                <a16:creationId xmlns:a16="http://schemas.microsoft.com/office/drawing/2014/main" id="{292B3B31-8402-25A7-FE97-6B06B51AD5C1}"/>
              </a:ext>
            </a:extLst>
          </p:cNvPr>
          <p:cNvSpPr txBox="1"/>
          <p:nvPr/>
        </p:nvSpPr>
        <p:spPr>
          <a:xfrm>
            <a:off x="1093059" y="754258"/>
            <a:ext cx="5832648" cy="400110"/>
          </a:xfrm>
          <a:prstGeom prst="rect">
            <a:avLst/>
          </a:prstGeom>
          <a:noFill/>
        </p:spPr>
        <p:txBody>
          <a:bodyPr wrap="square" rtlCol="0">
            <a:spAutoFit/>
          </a:bodyPr>
          <a:lstStyle/>
          <a:p>
            <a:pPr algn="ctr"/>
            <a:r>
              <a:rPr lang="en-US" sz="2000" b="1" i="1" u="sng" dirty="0">
                <a:latin typeface="Gill Sans MT" panose="020B0502020104020203" pitchFamily="34" charset="0"/>
              </a:rPr>
              <a:t>Violent Conflict-</a:t>
            </a:r>
            <a:r>
              <a:rPr lang="en-US" sz="2000" b="1" i="1" u="sng" dirty="0" err="1">
                <a:latin typeface="Gill Sans MT" panose="020B0502020104020203" pitchFamily="34" charset="0"/>
              </a:rPr>
              <a:t>Organised</a:t>
            </a:r>
            <a:r>
              <a:rPr lang="en-US" sz="2000" b="1" i="1" u="sng" dirty="0">
                <a:latin typeface="Gill Sans MT" panose="020B0502020104020203" pitchFamily="34" charset="0"/>
              </a:rPr>
              <a:t> Crimes Dynamics</a:t>
            </a:r>
          </a:p>
        </p:txBody>
      </p:sp>
    </p:spTree>
    <p:extLst>
      <p:ext uri="{BB962C8B-B14F-4D97-AF65-F5344CB8AC3E}">
        <p14:creationId xmlns:p14="http://schemas.microsoft.com/office/powerpoint/2010/main" val="3988326176"/>
      </p:ext>
    </p:extLst>
  </p:cSld>
  <p:clrMapOvr>
    <a:masterClrMapping/>
  </p:clrMapOvr>
  <p:transition spd="med">
    <p:fade/>
  </p:transition>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10336</TotalTime>
  <Words>1587</Words>
  <Application>Microsoft Office PowerPoint</Application>
  <PresentationFormat>On-screen Show (4:3)</PresentationFormat>
  <Paragraphs>162</Paragraphs>
  <Slides>22</Slides>
  <Notes>5</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22</vt:i4>
      </vt:variant>
    </vt:vector>
  </HeadingPairs>
  <TitlesOfParts>
    <vt:vector size="35" baseType="lpstr">
      <vt:lpstr>Arial</vt:lpstr>
      <vt:lpstr>Bradley Hand ITC</vt:lpstr>
      <vt:lpstr>Calibri</vt:lpstr>
      <vt:lpstr>Calibri Light</vt:lpstr>
      <vt:lpstr>Cascadia Code SemiBold</vt:lpstr>
      <vt:lpstr>Century Gothic</vt:lpstr>
      <vt:lpstr>Copperplate Gothic Bold</vt:lpstr>
      <vt:lpstr>Gill Sans MT</vt:lpstr>
      <vt:lpstr>Helvetica Neue Medium</vt:lpstr>
      <vt:lpstr>Roboto Thin</vt:lpstr>
      <vt:lpstr>Source Sans Pro</vt:lpstr>
      <vt:lpstr>Wingdings</vt:lpstr>
      <vt:lpstr>Office Theme</vt:lpstr>
      <vt:lpstr>PowerPoint Presentation</vt:lpstr>
      <vt:lpstr>PowerPoint Presentation</vt:lpstr>
      <vt:lpstr>VIOLENT CONFLICT-ORGANIZED CRIME NEXUS AND THREAT TO REGIONAL STABILITY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ACSRS-User</dc:creator>
  <cp:lastModifiedBy>Oluchi Eze</cp:lastModifiedBy>
  <cp:revision>910</cp:revision>
  <cp:lastPrinted>2023-02-21T06:40:36Z</cp:lastPrinted>
  <dcterms:created xsi:type="dcterms:W3CDTF">2013-05-29T07:22:25Z</dcterms:created>
  <dcterms:modified xsi:type="dcterms:W3CDTF">2023-11-02T12:24:12Z</dcterms:modified>
</cp:coreProperties>
</file>