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44" r:id="rId2"/>
    <p:sldId id="1045" r:id="rId3"/>
    <p:sldId id="454" r:id="rId4"/>
    <p:sldId id="532" r:id="rId5"/>
    <p:sldId id="934" r:id="rId6"/>
    <p:sldId id="957" r:id="rId7"/>
    <p:sldId id="999" r:id="rId8"/>
    <p:sldId id="1000" r:id="rId9"/>
    <p:sldId id="1039" r:id="rId10"/>
    <p:sldId id="1001" r:id="rId11"/>
    <p:sldId id="1002" r:id="rId12"/>
    <p:sldId id="1027" r:id="rId13"/>
    <p:sldId id="1006" r:id="rId14"/>
    <p:sldId id="1009" r:id="rId15"/>
    <p:sldId id="1019" r:id="rId16"/>
    <p:sldId id="1020" r:id="rId17"/>
    <p:sldId id="1007" r:id="rId18"/>
    <p:sldId id="1043" r:id="rId19"/>
    <p:sldId id="1031" r:id="rId20"/>
    <p:sldId id="1010" r:id="rId21"/>
    <p:sldId id="1022" r:id="rId22"/>
    <p:sldId id="1023" r:id="rId23"/>
    <p:sldId id="1024" r:id="rId24"/>
    <p:sldId id="1035" r:id="rId25"/>
    <p:sldId id="1033" r:id="rId26"/>
    <p:sldId id="1034" r:id="rId27"/>
    <p:sldId id="1014" r:id="rId28"/>
    <p:sldId id="1015" r:id="rId29"/>
    <p:sldId id="1037" r:id="rId30"/>
    <p:sldId id="507" r:id="rId31"/>
    <p:sldId id="760" r:id="rId32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EB2"/>
    <a:srgbClr val="FFC9C9"/>
    <a:srgbClr val="FF1919"/>
    <a:srgbClr val="FF4747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6242" autoAdjust="0"/>
  </p:normalViewPr>
  <p:slideViewPr>
    <p:cSldViewPr snapToGrid="0">
      <p:cViewPr varScale="1">
        <p:scale>
          <a:sx n="99" d="100"/>
          <a:sy n="99" d="100"/>
        </p:scale>
        <p:origin x="96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3B1160-65C0-488A-9E5C-E013DC555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F9113-4C2B-46E0-9109-2CB266F564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A2468-28E1-4735-B009-1B9653930F32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AF54F-1B42-47FE-84CE-BA30DB4471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C63FF-2320-4271-AE74-0FB0EB367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AC73-1754-44D0-8978-496EB3FC31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36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C374-0B6B-4212-BAAF-A6A519CB1DBB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8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3110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33110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8C93-A03A-400F-B3FA-592BE8D7EA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8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66342-B6B7-4871-95D0-DAD60F6E94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329"/>
            <a:ext cx="5435600" cy="44689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92807-32D5-42F5-8374-391300A3EA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D0878-5F86-40DF-8342-07124302677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2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329"/>
            <a:ext cx="5435600" cy="44689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92807-32D5-42F5-8374-391300A3EAA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D0878-5F86-40DF-8342-07124302677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2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 anchor="b"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31D4E8A-CC6C-8D4E-A173-2D3A024EFAFE}" type="slidenum">
              <a:rPr lang="en-US" sz="1200">
                <a:latin typeface="Calibri" charset="0"/>
              </a:rPr>
              <a:pPr algn="r"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8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5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7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a-Latn-N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ha-Latn-N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oenduka@giaba.org      waifem ml course 260310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A9D6C-C61E-8749-8BA6-77484C788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0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1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7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0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BFB8-F264-46C1-91F1-C505DE95D00A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1F5E-80C8-443F-8A68-D429AC99F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ambridgeforecast.files.wordpress.com/2006/09/spin-globe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F4D1C-0351-B8FD-5220-337154117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" y="469232"/>
            <a:ext cx="11839072" cy="5919536"/>
          </a:xfrm>
        </p:spPr>
      </p:pic>
    </p:spTree>
    <p:extLst>
      <p:ext uri="{BB962C8B-B14F-4D97-AF65-F5344CB8AC3E}">
        <p14:creationId xmlns:p14="http://schemas.microsoft.com/office/powerpoint/2010/main" val="31878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10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401"/>
            <a:ext cx="12192000" cy="479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cs typeface="Times New Roman"/>
              </a:rPr>
              <a:t>Includes money laundering and most of its predicate offences (21 categories)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0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0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0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864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CATEGORIES OF FINANCIAL CRIME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2208" y="1500252"/>
            <a:ext cx="5592233" cy="3845019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Participation in an organized criminal group and racketeering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Terrorism, including terrorist financing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Trafficking in human being and migrant smuggling including child trafficking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Sexual exploitation, including sexual exploitation of children and prostitution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Illicit trafficking in narcotic drugs and psychotropic substances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Illicit arms trafficking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Illicit trafficking in stolen and other goods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Corruption and bribery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Fraud (including cyber crime/Internet, 419;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Counterfeiting currency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32064" y="1464969"/>
            <a:ext cx="5833966" cy="3862662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Counterfeiting and piracy of products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Environmental crime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Murder, grievous bodily injury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Kidnapping, illegal restraint and hostage-taking for ransom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Robbery or theft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Smuggling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Extortion (</a:t>
            </a:r>
            <a:r>
              <a:rPr lang="en-US" sz="1600" dirty="0" err="1"/>
              <a:t>eg</a:t>
            </a:r>
            <a:r>
              <a:rPr lang="en-US" sz="1600" dirty="0"/>
              <a:t>. Blackmail)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Forgery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Piracy (including maritime)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Insider trading and market manipulation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err="1"/>
              <a:t>Tax</a:t>
            </a:r>
            <a:r>
              <a:rPr lang="fr-FR" sz="1600" dirty="0"/>
              <a:t> Crime (</a:t>
            </a:r>
            <a:r>
              <a:rPr lang="fr-FR" sz="1600" dirty="0" err="1"/>
              <a:t>related</a:t>
            </a:r>
            <a:r>
              <a:rPr lang="fr-FR" sz="1600" dirty="0"/>
              <a:t> to direct and indirect taxes) &amp; excise </a:t>
            </a:r>
            <a:r>
              <a:rPr lang="fr-FR" sz="1600" dirty="0" err="1"/>
              <a:t>evasion</a:t>
            </a:r>
            <a:r>
              <a:rPr lang="fr-FR" sz="1600" dirty="0"/>
              <a:t> </a:t>
            </a:r>
          </a:p>
          <a:p>
            <a:pPr>
              <a:buFont typeface="Arial"/>
              <a:buChar char="•"/>
              <a:defRPr/>
            </a:pPr>
            <a:endParaRPr lang="en-US" sz="1600" dirty="0"/>
          </a:p>
          <a:p>
            <a:pPr>
              <a:buFont typeface="Arial"/>
              <a:buChar char="•"/>
              <a:defRPr/>
            </a:pPr>
            <a:endParaRPr lang="en-US" sz="1600" dirty="0"/>
          </a:p>
          <a:p>
            <a:pPr>
              <a:buFont typeface="Arial"/>
              <a:buChar char="•"/>
              <a:defRPr/>
            </a:pPr>
            <a:endParaRPr lang="en-US" sz="16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141101" y="5451118"/>
            <a:ext cx="11923025" cy="12701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1600" dirty="0"/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1600" dirty="0"/>
              <a:t>The two most significant types of financial crime are money laundering and terrorist financing  </a:t>
            </a:r>
            <a:endParaRPr lang="en-US" sz="16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1600" dirty="0">
                <a:solidFill>
                  <a:schemeClr val="tx1"/>
                </a:solidFill>
                <a:cs typeface="Times New Roman"/>
              </a:rPr>
              <a:t>In 2021, President Biden of the USA noted that corruption depletes global annual GDP by an estimated 2-5%.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1600" dirty="0">
                <a:solidFill>
                  <a:schemeClr val="tx1"/>
                </a:solidFill>
                <a:cs typeface="Times New Roman"/>
              </a:rPr>
              <a:t>Corruption is a national security threat, hence calls out enablers who facilitate it through shell companies; opaque financial systems, and professional services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1600" dirty="0">
              <a:solidFill>
                <a:schemeClr val="tx1"/>
              </a:solidFill>
              <a:cs typeface="Times New Roman"/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5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11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61374"/>
            <a:ext cx="12192000" cy="54893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>
                <a:latin typeface="Times New Roman"/>
                <a:cs typeface="Times New Roman"/>
              </a:rPr>
              <a:t>The MER (Para 3 - 5) of Nigeria (2021)  and NIRA (2022; Page 10) revealed that most prevalent ML predicate crimes and vulnerable sectors in Nigeria are:  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600" dirty="0">
              <a:latin typeface="Times New Roman"/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600" dirty="0">
              <a:solidFill>
                <a:srgbClr val="1C1C1C"/>
              </a:solidFill>
              <a:latin typeface="Times New Roman"/>
              <a:ea typeface="Tahoma" pitchFamily="34" charset="0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1"/>
            <a:ext cx="12192000" cy="14225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3464" y="-52923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PREVALENT FINANCIAL CRIMES AND VULNERABLE SECTORS IN NIGERIA 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97260" y="2231369"/>
            <a:ext cx="5352602" cy="4262706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r>
              <a:rPr lang="en-US" sz="2000" b="1" i="1" u="sng" dirty="0">
                <a:latin typeface="Times New Roman"/>
                <a:cs typeface="Times New Roman"/>
              </a:rPr>
              <a:t>PREDICATE OFFENCES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Corruption and Bribery,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Fraud and Cybercrime,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Drug trafficking,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Theft and Robbery,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Illicit Arms trafficking,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Environmental crimes (Oil bunkering; illegal mining; etc.)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Human trafficking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Forgery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Participation in organized crimes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Terrorist Financing 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Tax crime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872362" y="2266649"/>
            <a:ext cx="6103578" cy="40312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defTabSz="762000">
              <a:spcBef>
                <a:spcPct val="0"/>
              </a:spcBef>
              <a:buClr>
                <a:srgbClr val="FF0000"/>
              </a:buClr>
              <a:buSzPct val="120000"/>
              <a:buNone/>
            </a:pPr>
            <a:r>
              <a:rPr lang="en-US" sz="2200" b="1" i="1" u="sng" dirty="0">
                <a:latin typeface="Times New Roman"/>
                <a:cs typeface="Times New Roman"/>
              </a:rPr>
              <a:t>VULNERABLE SECTORS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Banking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Real Estate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Virtual Assets Service Providers (VASPs)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International Money Transfer Operators (IMTOs)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Bureau de Change (BDC)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Car Dealers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Dealers in Precious Stones and Metals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Casinos/Lottery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Trust &amp; Company Service Providers (TCSPs)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Extractive Sectors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503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12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400"/>
            <a:ext cx="12192000" cy="54893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solidFill>
                  <a:schemeClr val="tx1"/>
                </a:solidFill>
                <a:cs typeface="Times New Roman"/>
              </a:rPr>
              <a:t>Consist of both the Threats and Vulnerabilities.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Persons (natural and legal), mechanisms and elements of a system, whether intentional or inadvertent, that play important role in facilitating the commission of the crimes thus increasing the benefits and scale, while reducing the risk of detection.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6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6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8644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4000" b="1" dirty="0">
                <a:solidFill>
                  <a:schemeClr val="bg1"/>
                </a:solidFill>
              </a:rPr>
              <a:t>ENABLERS OF FINANCIAL CRIME    </a:t>
            </a:r>
            <a:r>
              <a:rPr lang="en-US" sz="4000" b="1" dirty="0">
                <a:solidFill>
                  <a:schemeClr val="bg1"/>
                </a:solidFill>
              </a:rPr>
              <a:t>…./1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03246" y="2760606"/>
            <a:ext cx="5352602" cy="3465052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pitchFamily="-84" charset="-128"/>
                <a:cs typeface="Times New Roman"/>
              </a:rPr>
              <a:t> A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ＭＳ Ｐゴシック" pitchFamily="-84" charset="-128"/>
                <a:cs typeface="Times New Roman"/>
              </a:rPr>
              <a:t>threat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pitchFamily="-84" charset="-128"/>
                <a:cs typeface="Times New Roman"/>
              </a:rPr>
              <a:t>is a person or group of people, object or activity with the potential to cause harm or damage or instability to the state, society, the economy, etc. </a:t>
            </a:r>
          </a:p>
          <a:p>
            <a:pPr marL="800100" lvl="1" indent="-342900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pitchFamily="-84" charset="-128"/>
                <a:cs typeface="Times New Roman"/>
              </a:rPr>
              <a:t>Includes criminals, terrorist groups and their facilitators, their funds, as well as past, present and future ML or TF activities.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2000" i="1" dirty="0">
              <a:solidFill>
                <a:srgbClr val="000000"/>
              </a:solidFill>
              <a:latin typeface="Times New Roman"/>
              <a:ea typeface="ＭＳ Ｐゴシック" pitchFamily="-84" charset="-128"/>
              <a:cs typeface="Times New Roman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000" i="1" dirty="0">
                <a:solidFill>
                  <a:srgbClr val="000000"/>
                </a:solidFill>
                <a:latin typeface="Times New Roman"/>
                <a:ea typeface="ＭＳ Ｐゴシック" pitchFamily="-84" charset="-128"/>
                <a:cs typeface="Times New Roman"/>
              </a:rPr>
              <a:t>Threat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pitchFamily="-84" charset="-128"/>
                <a:cs typeface="Times New Roman"/>
              </a:rPr>
              <a:t>serves as an essential starting point in developing an understanding of ML/TF risk. 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872361" y="2848809"/>
            <a:ext cx="6103578" cy="33785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V</a:t>
            </a:r>
            <a:r>
              <a:rPr lang="en-US" sz="2200" b="1" i="1" dirty="0">
                <a:latin typeface="Times New Roman"/>
                <a:cs typeface="Times New Roman"/>
              </a:rPr>
              <a:t>ulnerabilities </a:t>
            </a:r>
            <a:r>
              <a:rPr lang="en-US" sz="2200" dirty="0">
                <a:latin typeface="Times New Roman"/>
                <a:cs typeface="Times New Roman"/>
              </a:rPr>
              <a:t>comprise those things that can be exploited by the threat or that may support or facilitate its activities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Vulnerabilities could be through:</a:t>
            </a:r>
          </a:p>
          <a:p>
            <a:pPr marL="1257300" lvl="3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2200" dirty="0">
                <a:latin typeface="Times New Roman"/>
                <a:cs typeface="Times New Roman"/>
              </a:rPr>
              <a:t>Legal framework and OEMs</a:t>
            </a:r>
          </a:p>
          <a:p>
            <a:pPr marL="1257300" lvl="3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2200" dirty="0">
                <a:latin typeface="Times New Roman"/>
                <a:cs typeface="Times New Roman"/>
              </a:rPr>
              <a:t>Enforcement and Supervisory Actions</a:t>
            </a:r>
          </a:p>
          <a:p>
            <a:pPr marL="1257300" lvl="3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2200" dirty="0">
                <a:latin typeface="Times New Roman"/>
                <a:cs typeface="Times New Roman"/>
              </a:rPr>
              <a:t>Operational processes</a:t>
            </a:r>
          </a:p>
          <a:p>
            <a:pPr marL="1257300" lvl="3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2200" dirty="0">
                <a:latin typeface="Times New Roman"/>
                <a:cs typeface="Times New Roman"/>
              </a:rPr>
              <a:t>Products and Services</a:t>
            </a:r>
          </a:p>
          <a:p>
            <a:pPr marL="1257300" lvl="3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2200" dirty="0">
                <a:latin typeface="Times New Roman"/>
                <a:cs typeface="Times New Roman"/>
              </a:rPr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11303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13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43836"/>
            <a:ext cx="12192000" cy="594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/>
              </a:rPr>
              <a:t>Enablers are like gatekeepers of the financial system where willful, complicit or negligent conduct can provide opportunities for criminals to launder their illicit proceeds.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2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/>
              </a:rPr>
              <a:t>Financial crime can be facilitated by professional enablers – individuals and entities – through which potential users of the system must pass through in order to be successful (FATF, 2010).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2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/>
              </a:rPr>
              <a:t>Professional enablers may operate as individuals, an </a:t>
            </a:r>
            <a:r>
              <a:rPr lang="en-US" sz="2200" dirty="0" err="1">
                <a:solidFill>
                  <a:schemeClr val="tx1"/>
                </a:solidFill>
                <a:cs typeface="Times New Roman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cs typeface="Times New Roman"/>
              </a:rPr>
              <a:t> or a network of professionals in financial or non-financial sector (FATF, 2018)</a:t>
            </a:r>
            <a:endParaRPr lang="en-US" sz="22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2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/>
              </a:rPr>
              <a:t>These professional enablers occupy privileged positions to identify, detect and prevent suspicious transactions.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2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200" dirty="0">
                <a:cs typeface="Times New Roman"/>
              </a:rPr>
              <a:t>Enablers include:</a:t>
            </a: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Wingdings" charset="2"/>
              <a:buChar char="ü"/>
              <a:tabLst>
                <a:tab pos="747713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/>
              </a:rPr>
              <a:t>Financial Institutions</a:t>
            </a: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Wingdings" charset="2"/>
              <a:buChar char="ü"/>
              <a:tabLst>
                <a:tab pos="747713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/>
              </a:rPr>
              <a:t>DNFBPs</a:t>
            </a: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Wingdings" charset="2"/>
              <a:buChar char="ü"/>
              <a:tabLst>
                <a:tab pos="747713" algn="l"/>
              </a:tabLst>
            </a:pPr>
            <a:r>
              <a:rPr lang="en-US" sz="2200" dirty="0">
                <a:cs typeface="Times New Roman"/>
              </a:rPr>
              <a:t>Professional money launders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endParaRPr lang="en-US" sz="2200" dirty="0"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2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2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2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86444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ENABLERS OF FINANCIAL CRIME  </a:t>
            </a:r>
            <a:r>
              <a:rPr lang="en-US" sz="3600" b="1" dirty="0">
                <a:solidFill>
                  <a:schemeClr val="bg1"/>
                </a:solidFill>
              </a:rPr>
              <a:t>…/2</a:t>
            </a:r>
          </a:p>
        </p:txBody>
      </p:sp>
    </p:spTree>
    <p:extLst>
      <p:ext uri="{BB962C8B-B14F-4D97-AF65-F5344CB8AC3E}">
        <p14:creationId xmlns:p14="http://schemas.microsoft.com/office/powerpoint/2010/main" val="420925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14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400"/>
            <a:ext cx="12192000" cy="57010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In a Report in 2022, </a:t>
            </a:r>
            <a:r>
              <a:rPr lang="en-US" sz="2400" dirty="0" err="1">
                <a:solidFill>
                  <a:schemeClr val="tx1"/>
                </a:solidFill>
                <a:cs typeface="Times New Roman"/>
              </a:rPr>
              <a:t>FinCen</a:t>
            </a:r>
            <a:r>
              <a:rPr lang="en-US" sz="2400" dirty="0">
                <a:solidFill>
                  <a:schemeClr val="tx1"/>
                </a:solidFill>
                <a:cs typeface="Times New Roman"/>
              </a:rPr>
              <a:t> revealed that between 1999 and 2017, global banks moved more than US$2 Trillion in payments believed to be suspicious and flagged bank clients in about 170 countries who were identified as being involved in potentially illicit transaction;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Courier New"/>
              <a:buChar char="o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Banks still move illicit cash for shadowy characters and </a:t>
            </a:r>
            <a:r>
              <a:rPr lang="en-US" sz="2400" dirty="0" err="1">
                <a:solidFill>
                  <a:schemeClr val="tx1"/>
                </a:solidFill>
                <a:cs typeface="Times New Roman"/>
              </a:rPr>
              <a:t>crminial</a:t>
            </a:r>
            <a:r>
              <a:rPr lang="en-US" sz="2400" dirty="0">
                <a:solidFill>
                  <a:schemeClr val="tx1"/>
                </a:solidFill>
                <a:cs typeface="Times New Roman"/>
              </a:rPr>
              <a:t> networks even after they were fined for failure to stop the flow of illicit proceeds.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Using Gravity Model, </a:t>
            </a:r>
            <a:r>
              <a:rPr lang="en-US" sz="2400" dirty="0" err="1">
                <a:solidFill>
                  <a:schemeClr val="tx1"/>
                </a:solidFill>
                <a:cs typeface="Times New Roman"/>
              </a:rPr>
              <a:t>Fewerda</a:t>
            </a:r>
            <a:r>
              <a:rPr lang="en-US" sz="2400" dirty="0">
                <a:solidFill>
                  <a:schemeClr val="tx1"/>
                </a:solidFill>
                <a:cs typeface="Times New Roman"/>
              </a:rPr>
              <a:t> et al (2020) estimated that about US$2333 trillion are laundered globally.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Financial Crime the following: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	(a) The State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	(b) Businesses (legal persons and arrangements)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	(c) Individuals (Natural persons)</a:t>
            </a:r>
            <a:endParaRPr lang="en-US" sz="24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endParaRPr lang="en-US" sz="2400" dirty="0"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4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4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86444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EXAMPLES OF FINANCIAL CRIME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8483E5-4FE7-4922-B07F-094C2C84396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</a:rPr>
              <a:t>WHERE DO FINANCIAL CRIMES OCCUR</a:t>
            </a:r>
            <a:endParaRPr lang="en-US" sz="4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KMA161C8A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070970"/>
            <a:ext cx="1158240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>
            <a:solidFill>
              <a:srgbClr val="993366"/>
            </a:solidFill>
            <a:round/>
            <a:headEnd/>
            <a:tailEnd/>
          </a:ln>
        </p:spPr>
        <p:txBody>
          <a:bodyPr lIns="79884" tIns="39943" rIns="79884" bIns="39943" anchor="ctr"/>
          <a:lstStyle/>
          <a:p>
            <a:pPr algn="just" defTabSz="869950">
              <a:spcBef>
                <a:spcPts val="400"/>
              </a:spcBef>
              <a:buClr>
                <a:srgbClr val="FF0000"/>
              </a:buClr>
              <a:buSzPct val="100000"/>
              <a:buNone/>
              <a:tabLst>
                <a:tab pos="747713" algn="l"/>
              </a:tabLst>
            </a:pPr>
            <a:endParaRPr lang="en-GB" dirty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In a country or jurisdiction with lax or ineffective AML/CFT regime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Low political commitment or will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Lack of comprehensive legal framework,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Poor understanding of consequences of ML/TF,</a:t>
            </a:r>
          </a:p>
          <a:p>
            <a:pPr marL="554038" lvl="1" indent="-96838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  <a:tabLst>
                <a:tab pos="747713" algn="l"/>
              </a:tabLst>
            </a:pPr>
            <a:r>
              <a:rPr lang="en-US" dirty="0">
                <a:solidFill>
                  <a:srgbClr val="003399"/>
                </a:solidFill>
              </a:rPr>
              <a:t> 	 L</a:t>
            </a:r>
            <a:r>
              <a:rPr lang="en-GB" dirty="0" err="1">
                <a:solidFill>
                  <a:srgbClr val="003399"/>
                </a:solidFill>
              </a:rPr>
              <a:t>ow</a:t>
            </a:r>
            <a:r>
              <a:rPr lang="en-GB" dirty="0">
                <a:solidFill>
                  <a:srgbClr val="003399"/>
                </a:solidFill>
              </a:rPr>
              <a:t> risk of detection</a:t>
            </a:r>
          </a:p>
          <a:p>
            <a:pPr marL="554038" lvl="1" indent="-96838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</a:rPr>
              <a:t> 	 Complex financial system</a:t>
            </a:r>
          </a:p>
          <a:p>
            <a:pPr marL="554038" lvl="1" indent="-96838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</a:rPr>
              <a:t> 	 Poor governance structure (Lack of transparency, accountability; rule of law; etc.)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Lack of appropriate supervisory regimes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Inappropriate preventive measures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Inefficient legal system; 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FF0000"/>
              </a:buClr>
              <a:buSzPct val="100000"/>
              <a:buFont typeface="Wingdings" charset="2"/>
              <a:buChar char="ü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  <a:latin typeface="Times New Roman"/>
                <a:cs typeface="Times New Roman"/>
              </a:rPr>
              <a:t>Enforcement challenges, etc.</a:t>
            </a:r>
            <a:endParaRPr lang="en-GB" dirty="0">
              <a:solidFill>
                <a:srgbClr val="003399"/>
              </a:solidFill>
            </a:endParaRP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50000"/>
              <a:buFont typeface="Arial"/>
              <a:buChar char="•"/>
              <a:tabLst>
                <a:tab pos="747713" algn="l"/>
              </a:tabLst>
            </a:pPr>
            <a:endParaRPr lang="en-GB" dirty="0">
              <a:solidFill>
                <a:srgbClr val="003399"/>
              </a:solidFill>
            </a:endParaRP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50000"/>
              <a:buFont typeface="Arial"/>
              <a:buChar char="•"/>
              <a:tabLst>
                <a:tab pos="747713" algn="l"/>
              </a:tabLst>
            </a:pPr>
            <a:r>
              <a:rPr lang="en-GB" dirty="0">
                <a:solidFill>
                  <a:srgbClr val="003399"/>
                </a:solidFill>
              </a:rPr>
              <a:t>Every country is a target (no country is immune to financial crime)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endParaRPr lang="en-GB" dirty="0">
              <a:solidFill>
                <a:srgbClr val="0033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01173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56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/>
                <a:cs typeface="Times New Roman"/>
              </a:rPr>
              <a:t>EFFECTS OF FINANCIAL CRIMES</a:t>
            </a:r>
            <a:endParaRPr lang="en-US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5602" name="Content Placeholder 3"/>
          <p:cNvSpPr>
            <a:spLocks noGrp="1"/>
          </p:cNvSpPr>
          <p:nvPr>
            <p:ph sz="quarter" idx="2"/>
          </p:nvPr>
        </p:nvSpPr>
        <p:spPr>
          <a:xfrm>
            <a:off x="282203" y="1547626"/>
            <a:ext cx="11687966" cy="5149470"/>
          </a:xfrm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L</a:t>
            </a:r>
            <a:r>
              <a:rPr lang="en-GB" sz="2400" dirty="0" err="1">
                <a:latin typeface="Times New Roman"/>
                <a:cs typeface="Times New Roman"/>
              </a:rPr>
              <a:t>ack</a:t>
            </a:r>
            <a:r>
              <a:rPr lang="en-GB" sz="2400" dirty="0">
                <a:latin typeface="Times New Roman"/>
                <a:cs typeface="Times New Roman"/>
              </a:rPr>
              <a:t> of resources for the provision of basic public goods (Schools; Healthcare facilities; Housing; roads; etc.)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Increase in cost of governance (enforcement actions; national defence; social costs; etc.)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Weaken legitimate government 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Lead to shift in balance of economic power from responsible and responsive entities to rogues who have no political or social accountability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Loss of revenue to government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Heightened insecurity (armed banditry; kidnapping; armed robbery, etc.) thus increase in cost of personal safety and reduction in spending for other needs.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Weaken the financial Institutions 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Scare away foreign investors and reduce a country’s access to both investment and foreign markets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Negative image of a country at int’l level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0000"/>
              </a:buClr>
              <a:buSzPct val="130000"/>
              <a:buFont typeface="Arial"/>
              <a:buChar char="•"/>
              <a:tabLst>
                <a:tab pos="747713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Increase in crimes and corruption</a:t>
            </a:r>
          </a:p>
          <a:p>
            <a:pPr eaLnBrk="1" hangingPunct="1">
              <a:buClr>
                <a:srgbClr val="FF0000"/>
              </a:buClr>
              <a:buSzPct val="130000"/>
            </a:pPr>
            <a:endParaRPr lang="fr-FR" sz="2400" dirty="0">
              <a:latin typeface="Times New Roman"/>
              <a:cs typeface="Times New Roman"/>
            </a:endParaRPr>
          </a:p>
        </p:txBody>
      </p:sp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B81FDA-8689-3D47-81AB-7FABF4952EFC}" type="slidenum">
              <a:rPr lang="fr-FR" sz="1400">
                <a:solidFill>
                  <a:srgbClr val="FFFFFF"/>
                </a:solidFill>
              </a:rPr>
              <a:pPr eaLnBrk="1" hangingPunct="1"/>
              <a:t>16</a:t>
            </a:fld>
            <a:endParaRPr lang="fr-FR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2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17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400"/>
            <a:ext cx="12192000" cy="54893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solidFill>
                  <a:schemeClr val="tx1"/>
                </a:solidFill>
                <a:cs typeface="Times New Roman"/>
              </a:rPr>
              <a:t>FATF (2010) noted that the status of professional enablers is vital in processing the various functions that assist criminals to move and clean dirty money.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solidFill>
                  <a:schemeClr val="tx1"/>
                </a:solidFill>
                <a:cs typeface="Times New Roman"/>
              </a:rPr>
              <a:t>Criminals take advantage of enablers’ specialized knowledge and expertise to identify and exploit gaps in legal frameworks, realize their objective and eventually legitimize their ill-gotten wealth.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solidFill>
                  <a:schemeClr val="tx1"/>
                </a:solidFill>
                <a:cs typeface="Times New Roman"/>
              </a:rPr>
              <a:t>In some cases, the criminals rely on the personal reputation of the enablers to prevent suspicion or even detection of criminal activities because of their perceived credibility.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6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6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86444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ROLES OF ENABLERS OF FINANCIAL CRIME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9A3025D-177B-4715-81CD-EFD68259F626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18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1" name="AutoShape 5"/>
          <p:cNvSpPr>
            <a:spLocks noChangeArrowheads="1"/>
          </p:cNvSpPr>
          <p:nvPr/>
        </p:nvSpPr>
        <p:spPr bwMode="auto">
          <a:xfrm>
            <a:off x="4148147" y="1560018"/>
            <a:ext cx="3454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33845" tIns="33845" rIns="33845" bIns="33845" anchor="ctr"/>
          <a:lstStyle/>
          <a:p>
            <a:pPr algn="ctr" defTabSz="430213">
              <a:buNone/>
            </a:pPr>
            <a:r>
              <a:rPr lang="en-US" sz="3600" b="1" i="1" dirty="0">
                <a:solidFill>
                  <a:srgbClr val="000066"/>
                </a:solidFill>
              </a:rPr>
              <a:t>DETECT</a:t>
            </a:r>
          </a:p>
        </p:txBody>
      </p:sp>
      <p:sp>
        <p:nvSpPr>
          <p:cNvPr id="557064" name="AutoShape 8"/>
          <p:cNvSpPr>
            <a:spLocks noChangeArrowheads="1"/>
          </p:cNvSpPr>
          <p:nvPr/>
        </p:nvSpPr>
        <p:spPr bwMode="auto">
          <a:xfrm>
            <a:off x="6604551" y="3952352"/>
            <a:ext cx="32512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lIns="33845" tIns="33845" rIns="33845" bIns="33845" anchor="ctr"/>
          <a:lstStyle/>
          <a:p>
            <a:pPr algn="ctr" defTabSz="430213">
              <a:buNone/>
            </a:pPr>
            <a:r>
              <a:rPr lang="en-US" sz="3600" b="1" i="1" dirty="0">
                <a:solidFill>
                  <a:srgbClr val="006600"/>
                </a:solidFill>
              </a:rPr>
              <a:t>DETER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513407" y="1108454"/>
            <a:ext cx="609600" cy="46166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7725275" y="3620359"/>
            <a:ext cx="609600" cy="46166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862622" y="3629914"/>
            <a:ext cx="609600" cy="46166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58985" y="4006504"/>
            <a:ext cx="32512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lIns="33845" tIns="33845" rIns="33845" bIns="33845" anchor="ctr"/>
          <a:lstStyle/>
          <a:p>
            <a:pPr algn="ctr" defTabSz="430213">
              <a:buNone/>
            </a:pPr>
            <a:r>
              <a:rPr lang="en-US" sz="3600" b="1" i="1" dirty="0">
                <a:solidFill>
                  <a:srgbClr val="006600"/>
                </a:solidFill>
              </a:rPr>
              <a:t>DISRUPT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3265898" y="1817529"/>
            <a:ext cx="5111968" cy="4215747"/>
          </a:xfrm>
          <a:prstGeom prst="ellipse">
            <a:avLst/>
          </a:prstGeom>
          <a:noFill/>
          <a:ln w="889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-47287"/>
            <a:ext cx="12192000" cy="770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latin typeface="Arial"/>
                <a:cs typeface="Arial"/>
              </a:rPr>
              <a:t>THE KEY PILLARS OF COMBATING FINANCIAL CRIME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709427" y="1539189"/>
            <a:ext cx="2996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1600" dirty="0"/>
              <a:t>Reduce the Profit Incentives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ü"/>
            </a:pPr>
            <a:r>
              <a:rPr lang="en-US" sz="1600" dirty="0"/>
              <a:t>limit the opportunities open to make money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967653" y="5237462"/>
            <a:ext cx="29966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1600" dirty="0"/>
              <a:t>Increase the risk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ü"/>
            </a:pPr>
            <a:r>
              <a:rPr lang="en-US" sz="1600" dirty="0"/>
              <a:t>Target major enablers with proportionate and dissuasive sanctions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29887" y="5142886"/>
            <a:ext cx="2996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1600" dirty="0"/>
              <a:t>Disrupt Activities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ü"/>
            </a:pPr>
            <a:r>
              <a:rPr lang="en-US" sz="1600" dirty="0"/>
              <a:t>Apply all available means </a:t>
            </a:r>
          </a:p>
        </p:txBody>
      </p:sp>
    </p:spTree>
    <p:extLst>
      <p:ext uri="{BB962C8B-B14F-4D97-AF65-F5344CB8AC3E}">
        <p14:creationId xmlns:p14="http://schemas.microsoft.com/office/powerpoint/2010/main" val="17418395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1" grpId="0" animBg="1" autoUpdateAnimBg="0"/>
      <p:bldP spid="557064" grpId="0" animBg="1" autoUpdateAnimBg="0"/>
      <p:bldP spid="1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19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61374"/>
            <a:ext cx="12192000" cy="54893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800" dirty="0">
                <a:solidFill>
                  <a:schemeClr val="tx1"/>
                </a:solidFill>
                <a:cs typeface="Times New Roman"/>
              </a:rPr>
              <a:t>Involves multi-facetted approach including targeting enablers with internationally acceptable measures especially the FATF Standards on: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latin typeface="Times New Roman"/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600" dirty="0">
              <a:latin typeface="Times New Roman"/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600" dirty="0">
              <a:solidFill>
                <a:srgbClr val="1C1C1C"/>
              </a:solidFill>
              <a:latin typeface="Times New Roman"/>
              <a:ea typeface="Tahoma" pitchFamily="34" charset="0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1"/>
            <a:ext cx="12192000" cy="14225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3464" y="-52923"/>
            <a:ext cx="1219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KEEPING ENABLERS OF FINANCIAL CRIME IN CHECK  </a:t>
            </a:r>
            <a:r>
              <a:rPr lang="en-US" sz="3200" b="1" dirty="0">
                <a:solidFill>
                  <a:schemeClr val="bg1"/>
                </a:solidFill>
              </a:rPr>
              <a:t>…/1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97260" y="2231369"/>
            <a:ext cx="5352602" cy="4319132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r>
              <a:rPr lang="en-US" sz="2000" b="1" i="1" u="sng" dirty="0">
                <a:latin typeface="Times New Roman"/>
                <a:cs typeface="Times New Roman"/>
              </a:rPr>
              <a:t>TECHNICAL COMPLIANCE</a:t>
            </a:r>
          </a:p>
          <a:p>
            <a:pPr fontAlgn="t"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AML/CFT Policies and  Coordination (R1-R2)</a:t>
            </a:r>
          </a:p>
          <a:p>
            <a:pPr fontAlgn="t"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 Laundering and Confiscation (R3-R4)</a:t>
            </a:r>
            <a:endParaRPr lang="en-US" sz="2000" dirty="0"/>
          </a:p>
          <a:p>
            <a:pPr fontAlgn="t"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Terrorist Financing and Financing of Proliferation (R5-R8)</a:t>
            </a:r>
          </a:p>
          <a:p>
            <a:pPr fontAlgn="t"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Preventive Measures (R9-R23)</a:t>
            </a:r>
            <a:endParaRPr lang="en-US" sz="2000" dirty="0"/>
          </a:p>
          <a:p>
            <a:pPr fontAlgn="t"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Transparency and Beneficial Ownership of Legal Persons and Arrangements (R24-R25)</a:t>
            </a:r>
            <a:endParaRPr lang="en-US" sz="2000" dirty="0"/>
          </a:p>
          <a:p>
            <a:pPr fontAlgn="t"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Powers and Responsibilities   of Competent Authorities and other institutional measures (R26-R35)     </a:t>
            </a:r>
            <a:endParaRPr lang="en-US" sz="2000" dirty="0"/>
          </a:p>
          <a:p>
            <a:pPr>
              <a:buClr>
                <a:srgbClr val="FF0000"/>
              </a:buClr>
            </a:pPr>
            <a:r>
              <a:rPr lang="en-US" sz="20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 Cooperation (R36-R40)</a:t>
            </a:r>
            <a:endParaRPr lang="en-US" sz="2000" dirty="0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872362" y="2213726"/>
            <a:ext cx="6103578" cy="43311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defTabSz="762000">
              <a:spcBef>
                <a:spcPct val="0"/>
              </a:spcBef>
              <a:buClr>
                <a:srgbClr val="FF0000"/>
              </a:buClr>
              <a:buSzPct val="120000"/>
              <a:buNone/>
            </a:pPr>
            <a:r>
              <a:rPr lang="en-US" sz="2200" b="1" i="1" u="sng" dirty="0">
                <a:latin typeface="Times New Roman"/>
                <a:cs typeface="Times New Roman"/>
              </a:rPr>
              <a:t>EFFECTIVENESS OF THE SYSTEM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Risk and Coordination (IO1)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International Cooperation (IO2)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Supervision (IO3)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Preventive Measures (IO4)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Beneficial Ownership (IO5)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Financial Intelligence (IO6)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ML Investigation and Prosecution (IO7)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Confiscation (IO8)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TF Investigation and Prosecution (IO9)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TF Prevention (NPOs) (IO10)</a:t>
            </a:r>
          </a:p>
          <a:p>
            <a:pPr fontAlgn="t">
              <a:buClr>
                <a:srgbClr val="FF0000"/>
              </a:buClr>
            </a:pPr>
            <a:r>
              <a:rPr lang="en-US" sz="1600" b="1" dirty="0"/>
              <a:t>Proliferation Financing (IO110</a:t>
            </a:r>
          </a:p>
          <a:p>
            <a:pPr marL="342900" lvl="1" indent="-457200" algn="just" defTabSz="762000">
              <a:spcBef>
                <a:spcPct val="0"/>
              </a:spcBef>
              <a:buClr>
                <a:srgbClr val="FF0000"/>
              </a:buClr>
              <a:buSzPct val="120000"/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37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oster with a group of men&#10;&#10;Description automatically generated">
            <a:extLst>
              <a:ext uri="{FF2B5EF4-FFF2-40B4-BE49-F238E27FC236}">
                <a16:creationId xmlns:a16="http://schemas.microsoft.com/office/drawing/2014/main" id="{68F702AB-0015-2F27-3C03-3BC816A2A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20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399"/>
            <a:ext cx="12192000" cy="5506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The FATF and the Global AML/CFT&amp;PF Network track the implementation and effectiveness of each country’s AML/CFT&amp;PF system through Mutual Evaluation.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Countries with weak regulation and limited implementation have been identified as places with the greatest risks of financial crimes 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The FATF through its ICRG platform has classified these countries into two broad groups – Grey List and Black List: As at June 23, 2023:</a:t>
            </a: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Courier New"/>
              <a:buChar char="o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Grey list  - calls for increased monitoring (about 26 countries Including Nigeria)</a:t>
            </a: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Courier New"/>
              <a:buChar char="o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Black List – subject to greater pressure and likelihood of application of counter-measures through an international call for action (3 countries – DPRK; Iran and Myanmar).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Financial Transactions with businesses in these countries may face enhanced due diligence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tabLst>
                <a:tab pos="747713" algn="l"/>
              </a:tabLst>
            </a:pPr>
            <a:endParaRPr lang="en-US" sz="24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400" dirty="0">
              <a:cs typeface="Times New Roman"/>
            </a:endParaRP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4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4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86444"/>
            <a:ext cx="1219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KEEPING ENABLERS OF FINANCIAL CRIME IN CHECK   </a:t>
            </a:r>
            <a:r>
              <a:rPr lang="en-US" sz="3200" b="1" dirty="0">
                <a:solidFill>
                  <a:schemeClr val="bg1"/>
                </a:solidFill>
              </a:rPr>
              <a:t>…/2</a:t>
            </a:r>
          </a:p>
        </p:txBody>
      </p:sp>
    </p:spTree>
    <p:extLst>
      <p:ext uri="{BB962C8B-B14F-4D97-AF65-F5344CB8AC3E}">
        <p14:creationId xmlns:p14="http://schemas.microsoft.com/office/powerpoint/2010/main" val="32174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MA161C8A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867" y="769344"/>
            <a:ext cx="11582400" cy="471705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9884" tIns="39943" rIns="79884" bIns="39943" anchor="ctr"/>
          <a:lstStyle/>
          <a:p>
            <a:pPr marL="96838" indent="-96838" algn="ctr" defTabSz="869950">
              <a:spcBef>
                <a:spcPts val="400"/>
              </a:spcBef>
              <a:buClr>
                <a:srgbClr val="FF0000"/>
              </a:buClr>
              <a:buSzPct val="100000"/>
              <a:buNone/>
              <a:tabLst>
                <a:tab pos="747713" algn="l"/>
              </a:tabLst>
            </a:pPr>
            <a:r>
              <a:rPr lang="en-GB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SCORE CARD OF NIGERIA COMBATING FINANCIAL CRIMES (MUTUAL EVALUATION) </a:t>
            </a:r>
          </a:p>
        </p:txBody>
      </p:sp>
    </p:spTree>
    <p:extLst>
      <p:ext uri="{BB962C8B-B14F-4D97-AF65-F5344CB8AC3E}">
        <p14:creationId xmlns:p14="http://schemas.microsoft.com/office/powerpoint/2010/main" val="272844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5A1129B-FFDE-DF42-896B-3D9CF134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935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TECHNICAL COMPLIANCE WITH FATF 40 RECOMMENDATIONS BY NIGERIA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69858"/>
              </p:ext>
            </p:extLst>
          </p:nvPr>
        </p:nvGraphicFramePr>
        <p:xfrm>
          <a:off x="162400" y="1831059"/>
          <a:ext cx="9361911" cy="441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9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74001"/>
              </p:ext>
            </p:extLst>
          </p:nvPr>
        </p:nvGraphicFramePr>
        <p:xfrm>
          <a:off x="10033133" y="2512695"/>
          <a:ext cx="1795375" cy="331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73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 flipV="1">
            <a:off x="282201" y="1869963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 flipV="1">
            <a:off x="5073309" y="1881235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flipV="1">
            <a:off x="6072333" y="1874866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flipV="1">
            <a:off x="1198013" y="2997530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flipV="1">
            <a:off x="292156" y="2991160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flipV="1">
            <a:off x="4167453" y="2968616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 flipV="1">
            <a:off x="7958161" y="3002429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 flipV="1">
            <a:off x="8763167" y="2996060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 flipV="1">
            <a:off x="2110174" y="1863592"/>
            <a:ext cx="687867" cy="934981"/>
          </a:xfrm>
          <a:prstGeom prst="rect">
            <a:avLst/>
          </a:prstGeom>
          <a:noFill/>
          <a:ln w="38100" cap="sq">
            <a:solidFill>
              <a:srgbClr val="FF191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5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5A1129B-FFDE-DF42-896B-3D9CF134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935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EFFECTIVENESS OF NIGERIA AML/CFT SYSTEMS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79873"/>
              </p:ext>
            </p:extLst>
          </p:nvPr>
        </p:nvGraphicFramePr>
        <p:xfrm>
          <a:off x="493853" y="1742853"/>
          <a:ext cx="11094058" cy="475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  <a:cs typeface="Arial"/>
                        </a:rPr>
                        <a:t>IMMEDIATE OUTCOME (IO)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  <a:cs typeface="Arial"/>
                        </a:rPr>
                        <a:t>FOCUS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  <a:cs typeface="Arial"/>
                        </a:rPr>
                        <a:t>RATING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Risk and Coordination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2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International Cooperation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3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Supervision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4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Preventive Measures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5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Beneficial Ownership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6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Financial Intelligence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</a:t>
                      </a:r>
                      <a:r>
                        <a:rPr lang="en-US" sz="2000" baseline="0" dirty="0"/>
                        <a:t> 7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ML Investigation and Prosecution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8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Confiscation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9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TF Investigation</a:t>
                      </a:r>
                      <a:r>
                        <a:rPr lang="en-US" sz="2000" baseline="0" dirty="0"/>
                        <a:t> and Prosecution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10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TF Prevention (NPOs)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 11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Proliferation</a:t>
                      </a:r>
                      <a:r>
                        <a:rPr lang="en-US" sz="2000" baseline="0" dirty="0"/>
                        <a:t> Financing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394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-1"/>
            <a:ext cx="12192000" cy="58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HIGHLIGHTS OF MAIN DEFICIENCIES IN NIGERIA’S AML/CFT REGIME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AFBD5-2013-45F7-9816-66856AB661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1101" y="742889"/>
            <a:ext cx="5926238" cy="5943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Underdeveloped understanding of the risk of financial crimes considering the complexity, materiality and scope of the crimes;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Limited use of financial intelligence by LEAs due to:. 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Limited scope of entities that file STR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Low level of feedback by LEAs to the NFIU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Limited scope of institutions from which the NFIU can request additional information to support its analyses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Limited or lack of coordination among the several agencies (EFCC; ICPC; NDLEA; NAPTIP; etc.) designated to investigate and prosecute financial crimes. Thus ,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ML investigation is not prioritized instead focus is on the predicate offence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Autonomous/standalone ML cases are not pursued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Number of investigations, prosecutions and convictions for ML is inconsistent with the risk profile of the country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Limited sanctions against enablers (financial institutions, DNFBPs) for non-compliance with AML/CFT requirements</a:t>
            </a:r>
          </a:p>
          <a:p>
            <a:pPr marL="109537" indent="0" algn="just">
              <a:buClr>
                <a:srgbClr val="FF0000"/>
              </a:buClr>
              <a:buSzPct val="120000"/>
              <a:buNone/>
            </a:pP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40867" y="683595"/>
            <a:ext cx="5905624" cy="60024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Ineffective legal and operational framework for seeking international cooperation including the recovery and repatriation of assets.</a:t>
            </a:r>
            <a:endParaRPr lang="en-GB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Lack of explicit policy to confiscate the proceeds and instrumentalities of crime or property of equivalent vale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Incomprehensive legal framework on asset-sharing and formal arrangement for asset sharing with foreign countries for purpose of restitution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Inadequate resources for competent authorities (NFIU; SCUML) to undertake the responsibilities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600" dirty="0"/>
              <a:t>Incomplete understanding of TF threats and risks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Lack of adequate insight into </a:t>
            </a:r>
            <a:r>
              <a:rPr lang="en-US" sz="1600" dirty="0" err="1"/>
              <a:t>Boko</a:t>
            </a:r>
            <a:r>
              <a:rPr lang="en-US" sz="1600" dirty="0"/>
              <a:t>/ISWAP’s international linkage and abuse of formal financial system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Non-prioritizing of TF investigations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Low effectiveness of the designated authorities responsibility with TF activity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600" dirty="0"/>
              <a:t>Non-value addition of TF-related STRs filed to NFIUs and thus little value to CFT efforts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600" dirty="0"/>
          </a:p>
          <a:p>
            <a:pPr marL="109537" indent="0" algn="just">
              <a:buClr>
                <a:srgbClr val="FF0000"/>
              </a:buClr>
              <a:buSzPct val="12000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8065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82EAB261-938A-5040-BE76-452AE0E4DD4F}" type="slidenum">
              <a:rPr lang="en-US" sz="1400">
                <a:latin typeface="Times New Roman" charset="0"/>
                <a:cs typeface="Times New Roman" charset="0"/>
              </a:rPr>
              <a:pPr algn="ctr" eaLnBrk="1" hangingPunct="1"/>
              <a:t>25</a:t>
            </a:fld>
            <a:endParaRPr lang="en-US" sz="1400">
              <a:latin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9185" y="1082763"/>
            <a:ext cx="11713633" cy="55887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Review the extant legal frameworks and infrastructure (National constitutions; AML/CFT laws; OEMs; etc.) to ensure their comprehensiveness, clarity and delineation of powers, roles and responsibilities that would promote good governance; facilitate effective supervisions; operational modalities; etc.</a:t>
            </a:r>
            <a:endParaRPr lang="en-US" dirty="0"/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endParaRPr lang="en-US" dirty="0"/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Institutional Strengthening - establishment of functional, independent and autonomous </a:t>
            </a:r>
            <a:r>
              <a:rPr lang="en-GB" b="1" dirty="0">
                <a:solidFill>
                  <a:srgbClr val="800000"/>
                </a:solidFill>
              </a:rPr>
              <a:t>institutions (Judiciary; Law Enforcement Agencies; Financial Intelligence Units; Customs; Supervisory and Regulatory agencies; Corporate Affairs Commission; Supreme Audit Institutions (Auditor-General); Electoral Bodies (INEC); Anti-Graft Agencies (EFCC; ICPC); etc.)</a:t>
            </a:r>
            <a:r>
              <a:rPr lang="en-GB" dirty="0"/>
              <a:t> to promote the rule of law; engender confidence of citizens in the institutions. </a:t>
            </a:r>
          </a:p>
          <a:p>
            <a:pPr marL="800100" lvl="1" indent="-342900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dirty="0"/>
              <a:t>As a former US President once said, </a:t>
            </a:r>
            <a:r>
              <a:rPr lang="en-US" b="1" dirty="0"/>
              <a:t>“Africa needs strong institutions and not just strong individuals”.</a:t>
            </a:r>
            <a:endParaRPr lang="en-US" dirty="0"/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endParaRPr lang="en-US" b="1" dirty="0"/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dirty="0"/>
              <a:t>Establishment of specialized institutions (</a:t>
            </a:r>
            <a:r>
              <a:rPr lang="en-US" dirty="0" err="1"/>
              <a:t>FinCrime</a:t>
            </a:r>
            <a:r>
              <a:rPr lang="en-US" dirty="0"/>
              <a:t> Courts, Asset </a:t>
            </a:r>
            <a:r>
              <a:rPr lang="en-US" dirty="0" err="1"/>
              <a:t>Mgt</a:t>
            </a:r>
            <a:r>
              <a:rPr lang="en-US" dirty="0"/>
              <a:t> Agency; etc.) with defined mandate.</a:t>
            </a: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Improvement in national cooperation, coordination and collaboration at both operational and policy levels and inter-Agency collaboration.</a:t>
            </a: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Improvement in  international cooperation (information sharing including intelligence; mutual legal assistance; extradition; etc.) that would facilitate “follow the money “ involving tracing; investigation; prosecution, conviction and recovery</a:t>
            </a: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Regular review of the NRA to incorporate emerging ML/TF risks especially V</a:t>
            </a:r>
            <a:r>
              <a:rPr lang="en-US" dirty="0"/>
              <a:t>As; VASPs; NPOs at Risk; </a:t>
            </a:r>
            <a:r>
              <a:rPr lang="en-US" dirty="0" err="1"/>
              <a:t>Bos</a:t>
            </a:r>
            <a:r>
              <a:rPr lang="en-US" dirty="0"/>
              <a:t>.</a:t>
            </a:r>
            <a:endParaRPr lang="en-GB" dirty="0"/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Conduct of more studies on Financial Crimes including </a:t>
            </a:r>
            <a:r>
              <a:rPr lang="en-GB" dirty="0" err="1"/>
              <a:t>sectoral</a:t>
            </a:r>
            <a:r>
              <a:rPr lang="en-GB" dirty="0"/>
              <a:t> and thematic studies and typologies</a:t>
            </a: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/>
              <a:t>Good Asset recovery and management framework (efficient; transparent; etc.). </a:t>
            </a:r>
          </a:p>
          <a:p>
            <a:pPr marL="34290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Enhanced public-private sector collaboration in the implementation of effective measures </a:t>
            </a: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endParaRPr lang="en-GB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0505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RECOMMENDED ACTIONS    …/1</a:t>
            </a:r>
          </a:p>
        </p:txBody>
      </p:sp>
    </p:spTree>
    <p:extLst>
      <p:ext uri="{BB962C8B-B14F-4D97-AF65-F5344CB8AC3E}">
        <p14:creationId xmlns:p14="http://schemas.microsoft.com/office/powerpoint/2010/main" val="1981140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82EAB261-938A-5040-BE76-452AE0E4DD4F}" type="slidenum">
              <a:rPr lang="en-US" sz="1400">
                <a:latin typeface="Times New Roman" charset="0"/>
                <a:cs typeface="Times New Roman" charset="0"/>
              </a:rPr>
              <a:pPr algn="ctr" eaLnBrk="1" hangingPunct="1"/>
              <a:t>26</a:t>
            </a:fld>
            <a:endParaRPr lang="en-US" sz="1400">
              <a:latin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553" y="994558"/>
            <a:ext cx="11952818" cy="5775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>
                <a:latin typeface="Times New Roman"/>
                <a:cs typeface="Times New Roman"/>
              </a:rPr>
              <a:t>Deployment of effective preventive mechanism by reporting entities involved in financial intermediation (appropriate CDD measures; risk management; treatment of Politically Exposed Persons; Suspicious Transaction Reporting obligations ; Record Keeping; etc.)</a:t>
            </a:r>
            <a:endParaRPr lang="en-US" dirty="0">
              <a:latin typeface="Times New Roman"/>
              <a:cs typeface="Times New Roman"/>
            </a:endParaRP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endParaRPr lang="en-GB" dirty="0">
              <a:latin typeface="Times New Roman"/>
              <a:cs typeface="Times New Roman"/>
            </a:endParaRP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>
                <a:latin typeface="Times New Roman"/>
                <a:cs typeface="Times New Roman"/>
              </a:rPr>
              <a:t>Appropriate regulatory and supervisory framework covering all sectors including proper supervision of Gatekeepers (Accountants; Legal professionals; etc.); electoral programs (electoral integrity; election funding -“conduit contributions” – political campaign; etc.)</a:t>
            </a:r>
            <a:endParaRPr lang="en-US" dirty="0">
              <a:latin typeface="Times New Roman"/>
              <a:cs typeface="Times New Roman"/>
            </a:endParaRP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endParaRPr lang="en-GB" dirty="0">
              <a:latin typeface="Times New Roman"/>
              <a:cs typeface="Times New Roman"/>
            </a:endParaRPr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GB" dirty="0">
                <a:latin typeface="Times New Roman"/>
                <a:cs typeface="Times New Roman"/>
              </a:rPr>
              <a:t>Application of appropriate sanctions </a:t>
            </a:r>
            <a:r>
              <a:rPr lang="en-GB" b="1" u="sng" dirty="0">
                <a:solidFill>
                  <a:srgbClr val="FF0000"/>
                </a:solidFill>
                <a:latin typeface="Times New Roman"/>
                <a:cs typeface="Times New Roman"/>
              </a:rPr>
              <a:t>(dissuasive, effective and proportionate)</a:t>
            </a:r>
            <a:r>
              <a:rPr lang="en-GB" dirty="0">
                <a:latin typeface="Times New Roman"/>
                <a:cs typeface="Times New Roman"/>
              </a:rPr>
              <a:t> to deter criminals and prevent repeat of crime.</a:t>
            </a:r>
            <a:endParaRPr lang="en-US" dirty="0">
              <a:latin typeface="Times New Roman"/>
              <a:cs typeface="Times New Roman"/>
            </a:endParaRPr>
          </a:p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dirty="0"/>
              <a:t>Holistic and integrated approach to capacity building of all stakeholders (Judiciary; LEAs; Supervisors/regulators; CSOs; youths; etc.) especially on parallel financial investigations.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dirty="0"/>
              <a:t>Availability of adequate resources for AML/CFT matters especially the provision of adequate tools to competent authorities (NFIU; SCUML)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dirty="0"/>
              <a:t>Adequate preparation for Mutual Evaluation (Use of Experienced Team; Self-Mutual Evaluation if resources permit)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dirty="0"/>
              <a:t>Availability and access to information (</a:t>
            </a:r>
            <a:r>
              <a:rPr lang="en-GB" dirty="0" err="1"/>
              <a:t>e.g</a:t>
            </a:r>
            <a:r>
              <a:rPr lang="en-GB" dirty="0"/>
              <a:t>: access to beneficial ownership information - timely; comprehensive; publicly available; etc.).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Wingdings" charset="2"/>
              <a:buChar char="ü"/>
              <a:defRPr/>
            </a:pPr>
            <a:r>
              <a:rPr lang="en-GB" dirty="0"/>
              <a:t>The Panama and Paradise papers revealed offshore links of some world’s most powerful people and companies and exposed offshore holdings of political leaders, billionaires, celebrities and household names and companies.</a:t>
            </a:r>
            <a:endParaRPr lang="en-US" dirty="0"/>
          </a:p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endParaRPr lang="en-US" dirty="0"/>
          </a:p>
          <a:p>
            <a:pPr marL="342900" lvl="0" indent="-342900">
              <a:buClr>
                <a:srgbClr val="FF0000"/>
              </a:buClr>
              <a:buSzPct val="120000"/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0505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RECOMMENDED ACTIONS    …/2</a:t>
            </a:r>
          </a:p>
        </p:txBody>
      </p:sp>
    </p:spTree>
    <p:extLst>
      <p:ext uri="{BB962C8B-B14F-4D97-AF65-F5344CB8AC3E}">
        <p14:creationId xmlns:p14="http://schemas.microsoft.com/office/powerpoint/2010/main" val="4266346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252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5400" dirty="0"/>
              <a:t>NIGERIA IN THE FATF ICRG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54" y="1315283"/>
            <a:ext cx="11873998" cy="52379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800" b="1" dirty="0"/>
              <a:t>NIGERIA</a:t>
            </a:r>
          </a:p>
          <a:p>
            <a:pPr algn="just"/>
            <a:r>
              <a:rPr lang="en-GB" sz="2800" dirty="0"/>
              <a:t>Following the Adoption of the MER in August 2021, Nigeria was rated as follows:</a:t>
            </a:r>
          </a:p>
          <a:p>
            <a:pPr algn="just"/>
            <a:endParaRPr lang="en-GB" dirty="0"/>
          </a:p>
          <a:p>
            <a:pPr algn="just"/>
            <a:endParaRPr lang="en-GB" sz="2800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Banking sector assets  - USD 93.76 billion</a:t>
            </a:r>
          </a:p>
          <a:p>
            <a:pPr algn="just"/>
            <a:r>
              <a:rPr lang="en-GB" sz="2800" dirty="0"/>
              <a:t>Commencement of Observation Period – October 2021.</a:t>
            </a:r>
          </a:p>
          <a:p>
            <a:pPr algn="just"/>
            <a:r>
              <a:rPr lang="en-GB" sz="2800" dirty="0"/>
              <a:t>End of Observation Period – October 2022</a:t>
            </a:r>
          </a:p>
          <a:p>
            <a:pPr algn="just"/>
            <a:r>
              <a:rPr lang="en-GB" sz="2800" dirty="0"/>
              <a:t>First FUR – adopted in November 2022</a:t>
            </a:r>
          </a:p>
          <a:p>
            <a:pPr algn="just"/>
            <a:r>
              <a:rPr lang="en-GB" sz="2800" dirty="0"/>
              <a:t>Due Date for Post Observation Progress Report (POPR) –   February 2023. </a:t>
            </a:r>
          </a:p>
          <a:p>
            <a:pPr algn="just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FUR </a:t>
            </a:r>
            <a:r>
              <a:rPr lang="en-US" dirty="0"/>
              <a:t>–</a:t>
            </a:r>
            <a:r>
              <a:rPr lang="en-GB" dirty="0"/>
              <a:t> for discussion and adoption in November 2023</a:t>
            </a:r>
            <a:endParaRPr lang="en-GB" sz="2800" dirty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0A03-EAF6-4471-8815-B28EB8D03324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66780"/>
              </p:ext>
            </p:extLst>
          </p:nvPr>
        </p:nvGraphicFramePr>
        <p:xfrm>
          <a:off x="797368" y="2494403"/>
          <a:ext cx="8128001" cy="792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FATF</a:t>
                      </a:r>
                      <a:r>
                        <a:rPr lang="en-US" sz="2000" baseline="0" dirty="0"/>
                        <a:t> REC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201333" y="2556933"/>
            <a:ext cx="677292" cy="677337"/>
          </a:xfrm>
          <a:prstGeom prst="ellipse">
            <a:avLst/>
          </a:prstGeom>
          <a:noFill/>
          <a:ln w="88900">
            <a:solidFill>
              <a:srgbClr val="FF4747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504224" y="2556936"/>
            <a:ext cx="677292" cy="677337"/>
          </a:xfrm>
          <a:prstGeom prst="ellipse">
            <a:avLst/>
          </a:prstGeom>
          <a:noFill/>
          <a:ln w="88900">
            <a:solidFill>
              <a:srgbClr val="FF4747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840981" y="2573872"/>
            <a:ext cx="677292" cy="677337"/>
          </a:xfrm>
          <a:prstGeom prst="ellipse">
            <a:avLst/>
          </a:prstGeom>
          <a:noFill/>
          <a:ln w="88900">
            <a:solidFill>
              <a:srgbClr val="FF4747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958562" y="2556942"/>
            <a:ext cx="677292" cy="677337"/>
          </a:xfrm>
          <a:prstGeom prst="ellipse">
            <a:avLst/>
          </a:prstGeom>
          <a:noFill/>
          <a:ln w="88900">
            <a:solidFill>
              <a:srgbClr val="FF4747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8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-1"/>
            <a:ext cx="12192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4000" b="1" dirty="0">
                <a:solidFill>
                  <a:schemeClr val="bg1"/>
                </a:solidFill>
                <a:latin typeface="Arial" charset="0"/>
              </a:rPr>
              <a:t>PROGRESS BY NIGERIA SINCE ENTERING THE FATF ICRG PROCESS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–</a:t>
            </a:r>
            <a:r>
              <a:rPr lang="en-GB" sz="4000" b="1" dirty="0">
                <a:solidFill>
                  <a:schemeClr val="bg1"/>
                </a:solidFill>
                <a:latin typeface="Arial" charset="0"/>
              </a:rPr>
              <a:t> GREY LIST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AFBD5-2013-45F7-9816-66856AB6617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03200" y="1413251"/>
            <a:ext cx="5811226" cy="53080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Nigeria has made significant progress in addressing the identified deficiencies in its AML/CFT regime.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Out of 84 recommended actions, less than 20 remain to be addressed as at Feb 2023.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Conduct of all inclusive national Ml/TF Inherent risk assessment (NIRA) for 2019 – 2021. 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NIRA Report adopted in 2022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All sectors vulnerable to ML/TF assessed (</a:t>
            </a:r>
            <a:r>
              <a:rPr lang="en-US" sz="1500" dirty="0" err="1"/>
              <a:t>eg</a:t>
            </a:r>
            <a:r>
              <a:rPr lang="en-US" sz="1500" dirty="0"/>
              <a:t>. NPOs at risk; Legal persons and arrangements; etc.)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Several new Legal framework enacted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MLPPA (2022)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TFPPA (2022)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POCA (2022)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Identification and designation of agencies and timelines to address identified deficiencies. 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AML/CFT Strategic Implementation Roadmap reviewed incorporating findings in the NIRA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Several regulations developed. </a:t>
            </a:r>
            <a:r>
              <a:rPr lang="en-US" sz="1500" dirty="0" err="1"/>
              <a:t>Eg</a:t>
            </a:r>
            <a:r>
              <a:rPr lang="en-US" sz="1500" dirty="0"/>
              <a:t>.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Regulations and Guidelines for TFS – TF and PF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Regulations on Persons with Significant Control (PSC)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endParaRPr lang="en-US" sz="1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29054" y="1406882"/>
            <a:ext cx="5782160" cy="529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Most of the Big 6 Recommendations have been re-rated upwards.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As at Nov 2022 (1</a:t>
            </a:r>
            <a:r>
              <a:rPr lang="en-US" sz="1500" baseline="30000" dirty="0"/>
              <a:t>st</a:t>
            </a:r>
            <a:r>
              <a:rPr lang="en-US" sz="1500" dirty="0"/>
              <a:t> FUR), only R6 remains to be upgraded. </a:t>
            </a:r>
            <a:endParaRPr lang="en-GB" sz="1500" dirty="0"/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Several AML/CFT Policies developed to address some major high priority areas: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Counter-Financing of Terrorism Strategy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International Cooperation Policy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National Policy for the confiscation of Proceeds and Instrumentalities of Crime and Property of corresponding value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NDLEA Drug Control </a:t>
            </a:r>
            <a:r>
              <a:rPr lang="en-US" sz="1500" dirty="0" err="1"/>
              <a:t>Masterplan</a:t>
            </a:r>
            <a:endParaRPr lang="en-US" sz="1500" dirty="0"/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Standard Operating Procedure on Parallel Financial Investigation and Exchange of Information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Establishment and Effective functioning of AML/CFT Organs and Platforms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IMC – Inter Ministerial Committee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NSC – Nigeria Sanction Committee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AOF – </a:t>
            </a:r>
            <a:r>
              <a:rPr lang="en-US" sz="1500" dirty="0" err="1"/>
              <a:t>Authorised</a:t>
            </a:r>
            <a:r>
              <a:rPr lang="en-US" sz="1500" dirty="0"/>
              <a:t> Officers Forum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ACCOBIN – Association of CCOs of Banks in Nigeria</a:t>
            </a:r>
          </a:p>
          <a:p>
            <a:pPr lvl="1" algn="just">
              <a:buClr>
                <a:srgbClr val="FF0000"/>
              </a:buClr>
              <a:buSzPct val="120000"/>
              <a:buFont typeface="Wingdings" charset="2"/>
              <a:buChar char="ü"/>
            </a:pPr>
            <a:r>
              <a:rPr lang="en-US" sz="1500" dirty="0"/>
              <a:t>CCOCIN – Committee of Chief Compliance Officers of Capital Market Operators in Nigeria</a:t>
            </a:r>
          </a:p>
          <a:p>
            <a:pPr algn="just">
              <a:buClr>
                <a:srgbClr val="FF0000"/>
              </a:buClr>
              <a:buSzPct val="120000"/>
              <a:buFont typeface="Arial"/>
              <a:buChar char="•"/>
            </a:pPr>
            <a:r>
              <a:rPr lang="en-US" sz="1500" dirty="0"/>
              <a:t>Several capacity building activities for stakeholders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28924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252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5400" dirty="0"/>
              <a:t>TAKE AWAYS FOR NIGERIA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54" y="1315283"/>
            <a:ext cx="11873998" cy="55427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en-GB" sz="2200" dirty="0"/>
              <a:t>It is not enough to enact new legislations; develop guidelines and establish institutions, but to ensure that the system is delivering the desired outcomes</a:t>
            </a:r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en-GB" sz="2200" dirty="0"/>
              <a:t> EFFECTIVENESS!  EFFECTIVENESS!!  EFFECTIVENESS!!!</a:t>
            </a:r>
          </a:p>
          <a:p>
            <a:pPr algn="just">
              <a:buClr>
                <a:srgbClr val="FF0000"/>
              </a:buClr>
            </a:pPr>
            <a:endParaRPr lang="en-GB" sz="2200" dirty="0"/>
          </a:p>
          <a:p>
            <a:pPr algn="just">
              <a:buClr>
                <a:srgbClr val="FF0000"/>
              </a:buClr>
            </a:pPr>
            <a:r>
              <a:rPr lang="en-GB" sz="2200" dirty="0"/>
              <a:t>Efficient judiciary in adjudication of Financial Crime cases</a:t>
            </a:r>
          </a:p>
          <a:p>
            <a:pPr algn="just">
              <a:buClr>
                <a:srgbClr val="FF0000"/>
              </a:buClr>
            </a:pPr>
            <a:r>
              <a:rPr lang="en-GB" sz="2200" dirty="0"/>
              <a:t>Good use of intelligence and appropriate feedback</a:t>
            </a:r>
          </a:p>
          <a:p>
            <a:pPr algn="just">
              <a:buClr>
                <a:srgbClr val="FF0000"/>
              </a:buClr>
            </a:pPr>
            <a:r>
              <a:rPr lang="en-GB" sz="2200" dirty="0"/>
              <a:t>Establish an integrated operational response with clearer processes for prioritizing, tasking and assessing performance</a:t>
            </a:r>
          </a:p>
          <a:p>
            <a:pPr algn="just">
              <a:buClr>
                <a:srgbClr val="FF0000"/>
              </a:buClr>
            </a:pPr>
            <a:r>
              <a:rPr lang="en-GB" sz="2200" dirty="0"/>
              <a:t>Ensure greater clarity of roles and responsibilities in relation investigation and prosecution of financial crimes.</a:t>
            </a:r>
          </a:p>
          <a:p>
            <a:pPr algn="just">
              <a:buClr>
                <a:srgbClr val="FF0000"/>
              </a:buClr>
            </a:pPr>
            <a:r>
              <a:rPr lang="en-GB" sz="2200" dirty="0"/>
              <a:t>Reduce information overload</a:t>
            </a:r>
            <a:r>
              <a:rPr lang="en-US" sz="2200" dirty="0"/>
              <a:t>–</a:t>
            </a:r>
            <a:r>
              <a:rPr lang="en-GB" sz="2200" dirty="0"/>
              <a:t> regulatory overdose for reporting entities</a:t>
            </a:r>
          </a:p>
          <a:p>
            <a:pPr algn="just">
              <a:buClr>
                <a:srgbClr val="FF0000"/>
              </a:buClr>
            </a:pPr>
            <a:r>
              <a:rPr lang="en-GB" sz="2200" dirty="0"/>
              <a:t>Qualitative STRs by reporting entities </a:t>
            </a:r>
            <a:r>
              <a:rPr lang="en-US" sz="2200" dirty="0"/>
              <a:t>–</a:t>
            </a:r>
            <a:r>
              <a:rPr lang="en-GB" sz="2200" dirty="0"/>
              <a:t> Not “Get-out-of Jail-Free Card” </a:t>
            </a:r>
          </a:p>
          <a:p>
            <a:pPr algn="just">
              <a:buClr>
                <a:srgbClr val="FF0000"/>
              </a:buClr>
            </a:pPr>
            <a:r>
              <a:rPr lang="en-GB" sz="2200" dirty="0"/>
              <a:t>Political Commitment</a:t>
            </a:r>
          </a:p>
          <a:p>
            <a:pPr algn="just">
              <a:buClr>
                <a:srgbClr val="FF0000"/>
              </a:buClr>
            </a:pPr>
            <a:endParaRPr lang="en-GB" sz="2200" dirty="0"/>
          </a:p>
          <a:p>
            <a:pPr marL="914400" lvl="2" indent="0">
              <a:buClr>
                <a:srgbClr val="FF0000"/>
              </a:buClr>
              <a:buNone/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0A03-EAF6-4471-8815-B28EB8D0332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0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297" y="0"/>
            <a:ext cx="12090400" cy="6437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dirty="0"/>
              <a:t>FINANCIAL CRIME AS ENABLER OF ORGANIZED CRIME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393376" y="1171499"/>
            <a:ext cx="9367042" cy="50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sz="2800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/>
              <a:t>By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sz="2800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/>
              <a:t>‘Buno E. NDUKA (Ph.D; CAMS; FCIN)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/>
              <a:t>CHIEF CONSULTANT/CEO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/>
              <a:t>MULTIVARIATE COMPLAINCE AND RESOURCE CENTRE (MCRC)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/>
              <a:t>(FORMER DIRECTOR OF EVALUATION &amp; COMPLIANCE, GIABA)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/>
              <a:t>at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5699533"/>
            <a:ext cx="1219199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400" b="1" dirty="0"/>
              <a:t>        1</a:t>
            </a:r>
            <a:r>
              <a:rPr lang="en-US" sz="2400" b="1" baseline="30000" dirty="0"/>
              <a:t>ST</a:t>
            </a:r>
            <a:r>
              <a:rPr lang="en-US" sz="2400" b="1" dirty="0"/>
              <a:t> INTERNATIONAL SYMPOSIUM ON ORGANISED CRIMES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dirty="0"/>
              <a:t>OCTOBER 24 - 25, 2023, ABUJA, NIGERIA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738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808134" y="1912102"/>
            <a:ext cx="6144684" cy="3785988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n-US" sz="3200" dirty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   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algn="just" eaLnBrk="1" hangingPunct="1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	</a:t>
            </a:r>
            <a:r>
              <a:rPr lang="en-US" sz="3200" dirty="0">
                <a:latin typeface="Tahoma" charset="0"/>
                <a:ea typeface="ＭＳ Ｐゴシック" charset="0"/>
              </a:rPr>
              <a:t>All stakeholders should work in a concerted and collaborative manner to ensure that combating Financial Crime is national priority</a:t>
            </a:r>
          </a:p>
          <a:p>
            <a:pPr algn="just" eaLnBrk="1" hangingPunct="1">
              <a:buFontTx/>
              <a:buNone/>
            </a:pP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4580" name="Text Box 2052"/>
          <p:cNvSpPr txBox="1">
            <a:spLocks noChangeArrowheads="1"/>
          </p:cNvSpPr>
          <p:nvPr/>
        </p:nvSpPr>
        <p:spPr bwMode="auto">
          <a:xfrm>
            <a:off x="431800" y="344488"/>
            <a:ext cx="11150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5000" b="1">
                <a:solidFill>
                  <a:schemeClr val="bg1"/>
                </a:solidFill>
                <a:latin typeface="Calibri" charset="0"/>
              </a:rPr>
              <a:t>CONCLUSION</a:t>
            </a:r>
            <a:endParaRPr lang="en-US" sz="5000" b="1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4581" name="Picture 5" descr="spin-globe.gif">
            <a:hlinkClick r:id="rId3" tooltip="spin-globe.gif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858963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51"/>
          <p:cNvSpPr>
            <a:spLocks noChangeArrowheads="1"/>
          </p:cNvSpPr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406400" y="344270"/>
            <a:ext cx="1117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494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2235200" y="1905000"/>
            <a:ext cx="8636000" cy="3886200"/>
          </a:xfrm>
          <a:prstGeom prst="cloudCallout">
            <a:avLst>
              <a:gd name="adj1" fmla="val -46079"/>
              <a:gd name="adj2" fmla="val 21338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3015" name="WordArt 6"/>
          <p:cNvSpPr>
            <a:spLocks noChangeArrowheads="1" noChangeShapeType="1" noTextEdit="1"/>
          </p:cNvSpPr>
          <p:nvPr/>
        </p:nvSpPr>
        <p:spPr bwMode="auto">
          <a:xfrm>
            <a:off x="3251200" y="2362200"/>
            <a:ext cx="62992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Thank you for </a:t>
            </a:r>
          </a:p>
          <a:p>
            <a:pPr algn="ctr">
              <a:buNone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your attention</a:t>
            </a:r>
          </a:p>
        </p:txBody>
      </p:sp>
      <p:sp>
        <p:nvSpPr>
          <p:cNvPr id="7" name="Rectangle 2051"/>
          <p:cNvSpPr>
            <a:spLocks noChangeArrowheads="1"/>
          </p:cNvSpPr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406400" y="344269"/>
            <a:ext cx="1117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4000" b="1" dirty="0">
                <a:solidFill>
                  <a:schemeClr val="bg1"/>
                </a:solidFill>
              </a:rPr>
              <a:t>End of Presentation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5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4014" y="768603"/>
            <a:ext cx="11817199" cy="5917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Introduction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Conceptual Issues –Financial Crimes, Organized Crime, Enablers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Types of Organized Crime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Financial Crime-Organized Crime Nexus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Factors facilitating Financial Crime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Times New Roman"/>
                <a:cs typeface="Times New Roman"/>
              </a:rPr>
              <a:t>Challenges in combating Financial Crime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Times New Roman"/>
                <a:cs typeface="Times New Roman"/>
              </a:rPr>
              <a:t>Keeping Enablers of Financial Crime in check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Times New Roman"/>
                <a:cs typeface="Times New Roman"/>
              </a:rPr>
              <a:t>Score Card of Nigeria in combating Financial crime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Times New Roman"/>
                <a:cs typeface="Times New Roman"/>
              </a:rPr>
              <a:t>Way Forward in combating Financial crime in Nigeria</a:t>
            </a:r>
          </a:p>
          <a:p>
            <a:pPr marL="566737" indent="-457200" algn="just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Times New Roman"/>
                <a:cs typeface="Times New Roman"/>
              </a:rPr>
              <a:t>Conclusion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1202885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3600" b="1" dirty="0">
                <a:solidFill>
                  <a:srgbClr val="FFFFFF"/>
                </a:solidFill>
                <a:latin typeface="Arial"/>
                <a:cs typeface="Arial"/>
              </a:rPr>
              <a:t>PRESENTATION OUTLINE </a:t>
            </a: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91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FB6E93-2BD9-4062-AF14-1BF081026D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-81836"/>
            <a:ext cx="12192000" cy="13343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468" name="KMA161C8A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3" y="1711388"/>
            <a:ext cx="11582400" cy="148045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88900">
            <a:solidFill>
              <a:srgbClr val="FF0000"/>
            </a:solidFill>
            <a:round/>
            <a:headEnd/>
            <a:tailEnd/>
          </a:ln>
        </p:spPr>
        <p:txBody>
          <a:bodyPr lIns="79884" tIns="39943" rIns="79884" bIns="39943" anchor="ctr"/>
          <a:lstStyle/>
          <a:p>
            <a:pPr marL="342900" indent="-342900" algn="just" defTabSz="869950">
              <a:spcBef>
                <a:spcPts val="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747713" algn="l"/>
              </a:tabLst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 for wealth has beclouded morality and integrity of individuals and institutions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747713" algn="l"/>
              </a:tabLst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increase in perpetration of several income generating crimes.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747713" algn="l"/>
              </a:tabLst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consequences  have been enormous and are  inflicting hardship on citizens all over the globe. </a:t>
            </a:r>
          </a:p>
          <a:p>
            <a:pPr marL="800100" lvl="1" indent="-342900" algn="just" defTabSz="869950">
              <a:spcBef>
                <a:spcPts val="400"/>
              </a:spcBef>
              <a:buClr>
                <a:srgbClr val="C00000"/>
              </a:buClr>
              <a:buSzPct val="120000"/>
              <a:buFont typeface="Wingdings" charset="2"/>
              <a:buChar char="ü"/>
              <a:tabLst>
                <a:tab pos="747713" algn="l"/>
              </a:tabLst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 and properties are lost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406400" y="228600"/>
            <a:ext cx="1117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7" name="KMA161C8A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6400" y="3478330"/>
            <a:ext cx="11582400" cy="133137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88900">
            <a:solidFill>
              <a:srgbClr val="FF0000"/>
            </a:solidFill>
            <a:round/>
            <a:headEnd/>
            <a:tailEnd/>
          </a:ln>
        </p:spPr>
        <p:txBody>
          <a:bodyPr lIns="79884" tIns="39943" rIns="79884" bIns="39943" anchor="ctr"/>
          <a:lstStyle/>
          <a:p>
            <a:pPr marL="342900" indent="-342900" algn="just" defTabSz="869950">
              <a:spcBef>
                <a:spcPts val="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>
                <a:tab pos="747713" algn="l"/>
              </a:tabLst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2020 Report of the UN Conference on Trade and Development (UNCTAD) stated that Illicit Financial Flows (IFFs) from Sub-Saharan Africa (SSA) is estimated at about US$88.6 Billion, about two times the overseas development assistance of about US$48 Billion.</a:t>
            </a:r>
          </a:p>
        </p:txBody>
      </p:sp>
      <p:sp>
        <p:nvSpPr>
          <p:cNvPr id="8" name="KMA161C8A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400" y="5101771"/>
            <a:ext cx="11582400" cy="1255486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88900">
            <a:solidFill>
              <a:srgbClr val="008000"/>
            </a:solidFill>
            <a:round/>
            <a:headEnd/>
            <a:tailEnd/>
          </a:ln>
        </p:spPr>
        <p:txBody>
          <a:bodyPr lIns="79884" tIns="39943" rIns="79884" bIns="39943" anchor="ctr"/>
          <a:lstStyle/>
          <a:p>
            <a:pPr marL="342900" indent="-342900" algn="just" defTabSz="869950">
              <a:spcBef>
                <a:spcPts val="40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747713" algn="l"/>
              </a:tabLst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looting are facilitated by enablers of Financial Crimes.</a:t>
            </a:r>
          </a:p>
          <a:p>
            <a:pPr marL="342900" indent="-342900" algn="just" defTabSz="869950">
              <a:spcBef>
                <a:spcPts val="40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747713" algn="l"/>
              </a:tabLst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in most cases, the actors that assisted the criminals to perpetuate these crimes are usually unaccounted for or not held accountable.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577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  <p:bldP spid="7" grpId="0" animBg="1" autoUpdateAnimBg="0"/>
      <p:bldP spid="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129033"/>
            <a:ext cx="11684000" cy="56130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What is Financial Crime?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endParaRPr lang="en-US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What is Organized Crime?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endParaRPr lang="en-US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Who are enablers of Financial Crime?</a:t>
            </a: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endParaRPr lang="en-US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6737" indent="-457200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What is the relationship between Financial Crime and Organized Crime?</a:t>
            </a:r>
          </a:p>
          <a:p>
            <a:pPr marL="109537" algn="just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120000"/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566737" indent="-457200" algn="just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GB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GB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20713" lvl="1" indent="-22860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endParaRPr lang="en-GB" sz="3200" b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620713" lvl="1" indent="-22860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endParaRPr lang="en-GB" sz="3200" b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-76200"/>
            <a:ext cx="121920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CONCEPTUAL ISSUES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7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115824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solidFill>
                  <a:schemeClr val="tx1"/>
                </a:solidFill>
                <a:cs typeface="Times New Roman"/>
              </a:rPr>
              <a:t>A range of illegal activities that are perpetrated through the financial system or institution for illicit profit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Criminal activities carried out by individuals or criminal entities to provide economic benefits through illegal methods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Any illegal activity that involves the use of the financial systems, institutions or instruments for illicit purposes, typically with the overall goal of generating profits for the perpetrators.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Criminal activities that involve money or other financial resources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6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6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400" y="-15880"/>
            <a:ext cx="11176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5400" b="1" dirty="0">
                <a:solidFill>
                  <a:schemeClr val="bg1"/>
                </a:solidFill>
              </a:rPr>
              <a:t>FINANCIAL CRIME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5F1B3EF-CBFA-4622-84A4-E4ED0ACF721C}" type="slidenum">
              <a:rPr lang="en-US" sz="1400">
                <a:latin typeface="Times New Roman" pitchFamily="18" charset="0"/>
                <a:cs typeface="Times New Roman" pitchFamily="18" charset="0"/>
              </a:rPr>
              <a:pPr algn="ctr"/>
              <a:t>8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115824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solidFill>
                  <a:schemeClr val="tx1"/>
                </a:solidFill>
                <a:cs typeface="Times New Roman"/>
              </a:rPr>
              <a:t>A Continuing criminal enterprise that rationally works to profit from illicit activities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A planned and coordinated criminal </a:t>
            </a:r>
            <a:r>
              <a:rPr lang="en-US" sz="2600" dirty="0" err="1">
                <a:cs typeface="Times New Roman"/>
              </a:rPr>
              <a:t>behaviour</a:t>
            </a:r>
            <a:r>
              <a:rPr lang="en-US" sz="2600" dirty="0">
                <a:cs typeface="Times New Roman"/>
              </a:rPr>
              <a:t> and conduct by people working to together on a continuing basis with financial gain as the primary goal.</a:t>
            </a:r>
          </a:p>
          <a:p>
            <a:pPr marL="914400" lvl="1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Wingdings" charset="2"/>
              <a:buChar char="ü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Drug Trafficking; Terrorism, Illegal arms trafficking, Child Trafficking; Migrant Smuggling; etc.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Its continuing existence is maintained through the use of force, threats and/or corruption of public officials.</a:t>
            </a: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endParaRPr lang="en-US" sz="2600" dirty="0">
              <a:cs typeface="Times New Roman"/>
            </a:endParaRPr>
          </a:p>
          <a:p>
            <a:pPr marL="457200" indent="-457200" algn="just" defTabSz="869950">
              <a:spcBef>
                <a:spcPts val="400"/>
              </a:spcBef>
              <a:buClr>
                <a:srgbClr val="FF0000"/>
              </a:buClr>
              <a:buSzPct val="120000"/>
              <a:buFont typeface="Arial"/>
              <a:buChar char="•"/>
              <a:tabLst>
                <a:tab pos="747713" algn="l"/>
              </a:tabLst>
            </a:pPr>
            <a:r>
              <a:rPr lang="en-US" sz="2600" dirty="0">
                <a:cs typeface="Times New Roman"/>
              </a:rPr>
              <a:t>Is Financial crime because its objective is profit or other material gains.</a:t>
            </a:r>
          </a:p>
          <a:p>
            <a:pPr algn="just" defTabSz="869950">
              <a:spcBef>
                <a:spcPts val="400"/>
              </a:spcBef>
              <a:buClr>
                <a:srgbClr val="FF0000"/>
              </a:buClr>
              <a:buSzPct val="120000"/>
              <a:buNone/>
              <a:tabLst>
                <a:tab pos="747713" algn="l"/>
              </a:tabLst>
            </a:pPr>
            <a:endParaRPr lang="en-GB" sz="2600" dirty="0">
              <a:cs typeface="Times New Roman"/>
            </a:endParaRPr>
          </a:p>
          <a:p>
            <a:pPr marL="96838" indent="-96838" algn="just" defTabSz="869950">
              <a:spcBef>
                <a:spcPts val="400"/>
              </a:spcBef>
              <a:buClr>
                <a:srgbClr val="339933"/>
              </a:buClr>
              <a:buSzPct val="120000"/>
              <a:buFont typeface="Wingdings" charset="0"/>
              <a:buChar char="Ø"/>
              <a:tabLst>
                <a:tab pos="747713" algn="l"/>
              </a:tabLst>
            </a:pPr>
            <a:endParaRPr lang="en-US" sz="2600" dirty="0">
              <a:solidFill>
                <a:schemeClr val="tx1"/>
              </a:solidFill>
              <a:cs typeface="Times New Roman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" charset="2"/>
              <a:buChar char="Ø"/>
              <a:defRPr/>
            </a:pPr>
            <a:endParaRPr lang="en-US" sz="2600" dirty="0">
              <a:solidFill>
                <a:srgbClr val="1C1C1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52400"/>
            <a:ext cx="12192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400" y="-15880"/>
            <a:ext cx="1117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sz="5400" b="1" dirty="0">
                <a:solidFill>
                  <a:schemeClr val="bg1"/>
                </a:solidFill>
              </a:rPr>
              <a:t>ORGANIZED CRIME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4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17641"/>
            <a:ext cx="12192000" cy="6703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FINANCIAL CRIME 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–</a:t>
            </a:r>
            <a:r>
              <a:rPr lang="en-GB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ORGANIZED CRIME NEXUS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1" y="727076"/>
            <a:ext cx="9859433" cy="6013450"/>
            <a:chOff x="432" y="458"/>
            <a:chExt cx="4658" cy="3788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432" y="393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625" y="458"/>
              <a:ext cx="261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 dirty="0">
                  <a:solidFill>
                    <a:schemeClr val="tx2"/>
                  </a:solidFill>
                  <a:latin typeface="Arial" charset="0"/>
                </a:rPr>
                <a:t>Illicit proceeds generated for Organized criminal group</a:t>
              </a:r>
            </a:p>
          </p:txBody>
        </p:sp>
        <p:sp>
          <p:nvSpPr>
            <p:cNvPr id="10244" name="Arc 4"/>
            <p:cNvSpPr>
              <a:spLocks/>
            </p:cNvSpPr>
            <p:nvPr/>
          </p:nvSpPr>
          <p:spPr bwMode="auto">
            <a:xfrm rot="20880000">
              <a:off x="825" y="685"/>
              <a:ext cx="3914" cy="1842"/>
            </a:xfrm>
            <a:custGeom>
              <a:avLst/>
              <a:gdLst>
                <a:gd name="G0" fmla="+- 15900 0 0"/>
                <a:gd name="G1" fmla="+- 21600 0 0"/>
                <a:gd name="G2" fmla="+- 21600 0 0"/>
                <a:gd name="T0" fmla="*/ 0 w 37381"/>
                <a:gd name="T1" fmla="*/ 6980 h 21600"/>
                <a:gd name="T2" fmla="*/ 37381 w 37381"/>
                <a:gd name="T3" fmla="*/ 19336 h 21600"/>
                <a:gd name="T4" fmla="*/ 15900 w 373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81" h="21600" fill="none" extrusionOk="0">
                  <a:moveTo>
                    <a:pt x="-1" y="6979"/>
                  </a:moveTo>
                  <a:cubicBezTo>
                    <a:pt x="4090" y="2531"/>
                    <a:pt x="9856" y="-1"/>
                    <a:pt x="15900" y="0"/>
                  </a:cubicBezTo>
                  <a:cubicBezTo>
                    <a:pt x="26952" y="0"/>
                    <a:pt x="36222" y="8343"/>
                    <a:pt x="37381" y="19335"/>
                  </a:cubicBezTo>
                </a:path>
                <a:path w="37381" h="21600" stroke="0" extrusionOk="0">
                  <a:moveTo>
                    <a:pt x="-1" y="6979"/>
                  </a:moveTo>
                  <a:cubicBezTo>
                    <a:pt x="4090" y="2531"/>
                    <a:pt x="9856" y="-1"/>
                    <a:pt x="15900" y="0"/>
                  </a:cubicBezTo>
                  <a:cubicBezTo>
                    <a:pt x="26952" y="0"/>
                    <a:pt x="36222" y="8343"/>
                    <a:pt x="37381" y="19335"/>
                  </a:cubicBezTo>
                  <a:lnTo>
                    <a:pt x="15900" y="21600"/>
                  </a:ln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Arc 6"/>
            <p:cNvSpPr>
              <a:spLocks/>
            </p:cNvSpPr>
            <p:nvPr/>
          </p:nvSpPr>
          <p:spPr bwMode="auto">
            <a:xfrm rot="10800000">
              <a:off x="959" y="2159"/>
              <a:ext cx="3837" cy="1879"/>
            </a:xfrm>
            <a:custGeom>
              <a:avLst/>
              <a:gdLst>
                <a:gd name="G0" fmla="+- 18683 0 0"/>
                <a:gd name="G1" fmla="+- 21600 0 0"/>
                <a:gd name="G2" fmla="+- 21600 0 0"/>
                <a:gd name="T0" fmla="*/ 0 w 36663"/>
                <a:gd name="T1" fmla="*/ 10761 h 21600"/>
                <a:gd name="T2" fmla="*/ 36663 w 36663"/>
                <a:gd name="T3" fmla="*/ 9629 h 21600"/>
                <a:gd name="T4" fmla="*/ 18683 w 366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63" h="21600" fill="none" extrusionOk="0">
                  <a:moveTo>
                    <a:pt x="-1" y="10760"/>
                  </a:moveTo>
                  <a:cubicBezTo>
                    <a:pt x="3863" y="4099"/>
                    <a:pt x="10982" y="-1"/>
                    <a:pt x="18683" y="0"/>
                  </a:cubicBezTo>
                  <a:cubicBezTo>
                    <a:pt x="25909" y="0"/>
                    <a:pt x="32657" y="3613"/>
                    <a:pt x="36662" y="9629"/>
                  </a:cubicBezTo>
                </a:path>
                <a:path w="36663" h="21600" stroke="0" extrusionOk="0">
                  <a:moveTo>
                    <a:pt x="-1" y="10760"/>
                  </a:moveTo>
                  <a:cubicBezTo>
                    <a:pt x="3863" y="4099"/>
                    <a:pt x="10982" y="-1"/>
                    <a:pt x="18683" y="0"/>
                  </a:cubicBezTo>
                  <a:cubicBezTo>
                    <a:pt x="25909" y="0"/>
                    <a:pt x="32657" y="3613"/>
                    <a:pt x="36662" y="9629"/>
                  </a:cubicBezTo>
                  <a:lnTo>
                    <a:pt x="18683" y="21600"/>
                  </a:ln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rc 7"/>
            <p:cNvSpPr>
              <a:spLocks/>
            </p:cNvSpPr>
            <p:nvPr/>
          </p:nvSpPr>
          <p:spPr bwMode="auto">
            <a:xfrm rot="10680000">
              <a:off x="1215" y="2011"/>
              <a:ext cx="3342" cy="1780"/>
            </a:xfrm>
            <a:custGeom>
              <a:avLst/>
              <a:gdLst>
                <a:gd name="G0" fmla="+- 16425 0 0"/>
                <a:gd name="G1" fmla="+- 21600 0 0"/>
                <a:gd name="G2" fmla="+- 21600 0 0"/>
                <a:gd name="T0" fmla="*/ 0 w 32912"/>
                <a:gd name="T1" fmla="*/ 7573 h 21600"/>
                <a:gd name="T2" fmla="*/ 32912 w 32912"/>
                <a:gd name="T3" fmla="*/ 7645 h 21600"/>
                <a:gd name="T4" fmla="*/ 16425 w 329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12" h="21600" fill="none" extrusionOk="0">
                  <a:moveTo>
                    <a:pt x="-1" y="7572"/>
                  </a:moveTo>
                  <a:cubicBezTo>
                    <a:pt x="4103" y="2767"/>
                    <a:pt x="10105" y="-1"/>
                    <a:pt x="16425" y="0"/>
                  </a:cubicBezTo>
                  <a:cubicBezTo>
                    <a:pt x="22777" y="0"/>
                    <a:pt x="28807" y="2796"/>
                    <a:pt x="32911" y="7645"/>
                  </a:cubicBezTo>
                </a:path>
                <a:path w="32912" h="21600" stroke="0" extrusionOk="0">
                  <a:moveTo>
                    <a:pt x="-1" y="7572"/>
                  </a:moveTo>
                  <a:cubicBezTo>
                    <a:pt x="4103" y="2767"/>
                    <a:pt x="10105" y="-1"/>
                    <a:pt x="16425" y="0"/>
                  </a:cubicBezTo>
                  <a:cubicBezTo>
                    <a:pt x="22777" y="0"/>
                    <a:pt x="28807" y="2796"/>
                    <a:pt x="32911" y="7645"/>
                  </a:cubicBezTo>
                  <a:lnTo>
                    <a:pt x="16425" y="21600"/>
                  </a:lnTo>
                  <a:close/>
                </a:path>
              </a:pathLst>
            </a:custGeom>
            <a:noFill/>
            <a:ln w="57150" cap="rnd">
              <a:solidFill>
                <a:schemeClr val="accent2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Arc 9"/>
            <p:cNvSpPr>
              <a:spLocks/>
            </p:cNvSpPr>
            <p:nvPr/>
          </p:nvSpPr>
          <p:spPr bwMode="auto">
            <a:xfrm rot="20880000">
              <a:off x="1094" y="912"/>
              <a:ext cx="3582" cy="1842"/>
            </a:xfrm>
            <a:custGeom>
              <a:avLst/>
              <a:gdLst>
                <a:gd name="G0" fmla="+- 13702 0 0"/>
                <a:gd name="G1" fmla="+- 21600 0 0"/>
                <a:gd name="G2" fmla="+- 21600 0 0"/>
                <a:gd name="T0" fmla="*/ 0 w 34210"/>
                <a:gd name="T1" fmla="*/ 4902 h 21600"/>
                <a:gd name="T2" fmla="*/ 34210 w 34210"/>
                <a:gd name="T3" fmla="*/ 14819 h 21600"/>
                <a:gd name="T4" fmla="*/ 13702 w 342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10" h="21600" fill="none" extrusionOk="0">
                  <a:moveTo>
                    <a:pt x="0" y="4902"/>
                  </a:moveTo>
                  <a:cubicBezTo>
                    <a:pt x="3862" y="1732"/>
                    <a:pt x="8705" y="-1"/>
                    <a:pt x="13702" y="0"/>
                  </a:cubicBezTo>
                  <a:cubicBezTo>
                    <a:pt x="23018" y="0"/>
                    <a:pt x="31285" y="5973"/>
                    <a:pt x="34209" y="14819"/>
                  </a:cubicBezTo>
                </a:path>
                <a:path w="34210" h="21600" stroke="0" extrusionOk="0">
                  <a:moveTo>
                    <a:pt x="0" y="4902"/>
                  </a:moveTo>
                  <a:cubicBezTo>
                    <a:pt x="3862" y="1732"/>
                    <a:pt x="8705" y="-1"/>
                    <a:pt x="13702" y="0"/>
                  </a:cubicBezTo>
                  <a:cubicBezTo>
                    <a:pt x="23018" y="0"/>
                    <a:pt x="31285" y="5973"/>
                    <a:pt x="34209" y="14819"/>
                  </a:cubicBezTo>
                  <a:lnTo>
                    <a:pt x="13702" y="21600"/>
                  </a:lnTo>
                  <a:close/>
                </a:path>
              </a:pathLst>
            </a:custGeom>
            <a:noFill/>
            <a:ln w="57150" cap="rnd">
              <a:solidFill>
                <a:schemeClr val="accent2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816" y="4032"/>
              <a:ext cx="427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 b="1" dirty="0">
                  <a:solidFill>
                    <a:schemeClr val="tx2"/>
                  </a:solidFill>
                </a:rPr>
                <a:t>Propel commission of Financial Crime</a:t>
              </a:r>
              <a:endParaRPr lang="en-GB" sz="16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pic>
        <p:nvPicPr>
          <p:cNvPr id="18" name="Picture 5" descr="j030052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0800" y="2971800"/>
            <a:ext cx="944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KMA161C8A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9538" y="2910793"/>
            <a:ext cx="3210738" cy="19581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9884" tIns="39943" rIns="79884" bIns="39943" anchor="ctr"/>
          <a:lstStyle/>
          <a:p>
            <a:pPr marL="96838" indent="-96838" algn="ctr" defTabSz="869950">
              <a:spcBef>
                <a:spcPts val="400"/>
              </a:spcBef>
              <a:buClr>
                <a:srgbClr val="FF0000"/>
              </a:buClr>
              <a:buSzPct val="100000"/>
              <a:buNone/>
              <a:tabLst>
                <a:tab pos="747713" algn="l"/>
              </a:tabLst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Financial Crime</a:t>
            </a:r>
          </a:p>
        </p:txBody>
      </p:sp>
      <p:sp>
        <p:nvSpPr>
          <p:cNvPr id="16" name="KMA161C8A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47390" y="2922064"/>
            <a:ext cx="3210738" cy="19581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9884" tIns="39943" rIns="79884" bIns="39943" anchor="ctr"/>
          <a:lstStyle/>
          <a:p>
            <a:pPr marL="96838" indent="-96838" algn="ctr" defTabSz="869950">
              <a:spcBef>
                <a:spcPts val="400"/>
              </a:spcBef>
              <a:buClr>
                <a:srgbClr val="FF0000"/>
              </a:buClr>
              <a:buSzPct val="100000"/>
              <a:buNone/>
              <a:tabLst>
                <a:tab pos="747713" algn="l"/>
              </a:tabLst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Organized Crime</a:t>
            </a:r>
          </a:p>
        </p:txBody>
      </p:sp>
    </p:spTree>
    <p:extLst>
      <p:ext uri="{BB962C8B-B14F-4D97-AF65-F5344CB8AC3E}">
        <p14:creationId xmlns:p14="http://schemas.microsoft.com/office/powerpoint/2010/main" val="32688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61C8A3:R001:C001"/>
  <p:tag name="LEFT" val="41"/>
  <p:tag name="PRIORNAME" val="KMA161C8A3"/>
  <p:tag name="AUTHOR" val="KMA"/>
  <p:tag name="NUMBEROFROWS" val=" 1"/>
  <p:tag name="NUMBEROFCOLUMNS" val=" 1"/>
  <p:tag name="TABLEVERSION" val="1.62"/>
  <p:tag name="TABLEINFO" val="RW:R001;LK=False|RW:R001;ST=1|RW:R001;RH=1|CL:C001;LK=False|CL:C001;ST=1|CL:C001;CW=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13268</TotalTime>
  <Words>3379</Words>
  <Application>Microsoft Office PowerPoint</Application>
  <PresentationFormat>Widescreen</PresentationFormat>
  <Paragraphs>544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Impact</vt:lpstr>
      <vt:lpstr>Tahoma</vt:lpstr>
      <vt:lpstr>Times New Roman</vt:lpstr>
      <vt:lpstr>Verdana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FINANCIAL CRIMES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COMPLIANCE WITH FATF 40 RECOMMENDATIONS BY NIGERIA</vt:lpstr>
      <vt:lpstr>EFFECTIVENESS OF NIGERIA AML/CFT SYSTEMS</vt:lpstr>
      <vt:lpstr>PowerPoint Presentation</vt:lpstr>
      <vt:lpstr>RECOMMENDED ACTIONS    …/1</vt:lpstr>
      <vt:lpstr>RECOMMENDED ACTIONS    …/2</vt:lpstr>
      <vt:lpstr>NIGERIA IN THE FATF ICRG PROCESS</vt:lpstr>
      <vt:lpstr>PowerPoint Presentation</vt:lpstr>
      <vt:lpstr>TAKE AWAYS FOR NIGERIA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Oluchi Eze</cp:lastModifiedBy>
  <cp:revision>973</cp:revision>
  <cp:lastPrinted>2022-09-16T13:29:13Z</cp:lastPrinted>
  <dcterms:created xsi:type="dcterms:W3CDTF">2016-12-06T01:35:00Z</dcterms:created>
  <dcterms:modified xsi:type="dcterms:W3CDTF">2023-11-02T12:01:11Z</dcterms:modified>
</cp:coreProperties>
</file>