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58" r:id="rId5"/>
    <p:sldId id="259" r:id="rId6"/>
    <p:sldId id="260" r:id="rId7"/>
    <p:sldId id="261" r:id="rId8"/>
    <p:sldId id="256" r:id="rId9"/>
    <p:sldId id="262" r:id="rId10"/>
    <p:sldId id="264" r:id="rId11"/>
    <p:sldId id="266" r:id="rId12"/>
    <p:sldId id="267" r:id="rId13"/>
    <p:sldId id="268" r:id="rId14"/>
    <p:sldId id="270" r:id="rId15"/>
    <p:sldId id="271" r:id="rId1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20695-B804-440A-AE54-B9C0AE56E3D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DC8D9F9-E8EA-4D27-8BD3-82AA8144FAA4}">
      <dgm:prSet custT="1"/>
      <dgm:spPr/>
      <dgm:t>
        <a:bodyPr/>
        <a:lstStyle/>
        <a:p>
          <a:pPr>
            <a:lnSpc>
              <a:spcPct val="100000"/>
            </a:lnSpc>
          </a:pPr>
          <a:r>
            <a:rPr lang="en-US" sz="1900" dirty="0">
              <a:latin typeface="Times New Roman" panose="02020603050405020304" pitchFamily="18" charset="0"/>
              <a:cs typeface="Times New Roman" panose="02020603050405020304" pitchFamily="18" charset="0"/>
            </a:rPr>
            <a:t>Environmental crime involves the violation of laws put in place to protect the environment and wildlife within a given jurisdiction. </a:t>
          </a:r>
        </a:p>
      </dgm:t>
    </dgm:pt>
    <dgm:pt modelId="{A3012CE7-9342-43EB-8521-631A55F8FFE0}" type="parTrans" cxnId="{2699C241-E59E-493F-B508-94DEBD855741}">
      <dgm:prSet/>
      <dgm:spPr/>
      <dgm:t>
        <a:bodyPr/>
        <a:lstStyle/>
        <a:p>
          <a:endParaRPr lang="en-US"/>
        </a:p>
      </dgm:t>
    </dgm:pt>
    <dgm:pt modelId="{694D05E8-7E75-4D5E-B2DF-172B32A6DC8D}" type="sibTrans" cxnId="{2699C241-E59E-493F-B508-94DEBD855741}">
      <dgm:prSet/>
      <dgm:spPr/>
      <dgm:t>
        <a:bodyPr/>
        <a:lstStyle/>
        <a:p>
          <a:endParaRPr lang="en-US"/>
        </a:p>
      </dgm:t>
    </dgm:pt>
    <dgm:pt modelId="{DB63CDF2-40FA-40E9-8355-44FD4425BA6C}">
      <dgm:prSet custT="1"/>
      <dgm:spPr/>
      <dgm:t>
        <a:bodyPr/>
        <a:lstStyle/>
        <a:p>
          <a:pPr>
            <a:lnSpc>
              <a:spcPct val="100000"/>
            </a:lnSpc>
          </a:pPr>
          <a:r>
            <a:rPr lang="en-US" sz="1800" dirty="0"/>
            <a:t>Typically, environmental crimes include the exploitation or trafficking of resources or animals for profit and can be organized into crimes involving the climate, forests, oceans and wildlife.</a:t>
          </a:r>
        </a:p>
      </dgm:t>
    </dgm:pt>
    <dgm:pt modelId="{355BD21D-3E42-46E7-9A35-A5BB15FAEA0E}" type="parTrans" cxnId="{13565746-DF3B-4393-B571-A7C67B5C356B}">
      <dgm:prSet/>
      <dgm:spPr/>
      <dgm:t>
        <a:bodyPr/>
        <a:lstStyle/>
        <a:p>
          <a:endParaRPr lang="en-US"/>
        </a:p>
      </dgm:t>
    </dgm:pt>
    <dgm:pt modelId="{C1A33AEA-78C9-41F5-A2AD-450D283EEDE9}" type="sibTrans" cxnId="{13565746-DF3B-4393-B571-A7C67B5C356B}">
      <dgm:prSet/>
      <dgm:spPr/>
      <dgm:t>
        <a:bodyPr/>
        <a:lstStyle/>
        <a:p>
          <a:endParaRPr lang="en-US"/>
        </a:p>
      </dgm:t>
    </dgm:pt>
    <dgm:pt modelId="{07A71BF3-035D-474C-AE44-9678C447F502}" type="pres">
      <dgm:prSet presAssocID="{FCB20695-B804-440A-AE54-B9C0AE56E3DE}" presName="root" presStyleCnt="0">
        <dgm:presLayoutVars>
          <dgm:dir/>
          <dgm:resizeHandles val="exact"/>
        </dgm:presLayoutVars>
      </dgm:prSet>
      <dgm:spPr/>
    </dgm:pt>
    <dgm:pt modelId="{D0EBF1FF-D743-435C-87AF-3C785DB1DAF8}" type="pres">
      <dgm:prSet presAssocID="{EDC8D9F9-E8EA-4D27-8BD3-82AA8144FAA4}" presName="compNode" presStyleCnt="0"/>
      <dgm:spPr/>
    </dgm:pt>
    <dgm:pt modelId="{29DE6329-7D91-4B91-80C8-24961AEB828F}" type="pres">
      <dgm:prSet presAssocID="{EDC8D9F9-E8EA-4D27-8BD3-82AA8144FA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6A1D2366-444A-44F5-8482-B64FD7472E8E}" type="pres">
      <dgm:prSet presAssocID="{EDC8D9F9-E8EA-4D27-8BD3-82AA8144FAA4}" presName="spaceRect" presStyleCnt="0"/>
      <dgm:spPr/>
    </dgm:pt>
    <dgm:pt modelId="{BC9E8DD6-B943-4695-BBCC-446FED28DC3A}" type="pres">
      <dgm:prSet presAssocID="{EDC8D9F9-E8EA-4D27-8BD3-82AA8144FAA4}" presName="textRect" presStyleLbl="revTx" presStyleIdx="0" presStyleCnt="2">
        <dgm:presLayoutVars>
          <dgm:chMax val="1"/>
          <dgm:chPref val="1"/>
        </dgm:presLayoutVars>
      </dgm:prSet>
      <dgm:spPr/>
    </dgm:pt>
    <dgm:pt modelId="{46146DF2-2D87-4BDD-A6F4-29175A7FFDB1}" type="pres">
      <dgm:prSet presAssocID="{694D05E8-7E75-4D5E-B2DF-172B32A6DC8D}" presName="sibTrans" presStyleCnt="0"/>
      <dgm:spPr/>
    </dgm:pt>
    <dgm:pt modelId="{5D8B00EE-D380-4538-94B9-9B029141FF5A}" type="pres">
      <dgm:prSet presAssocID="{DB63CDF2-40FA-40E9-8355-44FD4425BA6C}" presName="compNode" presStyleCnt="0"/>
      <dgm:spPr/>
    </dgm:pt>
    <dgm:pt modelId="{822F98DA-64AA-45A5-8EDC-24FD5709102B}" type="pres">
      <dgm:prSet presAssocID="{DB63CDF2-40FA-40E9-8355-44FD4425BA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est scene"/>
        </a:ext>
      </dgm:extLst>
    </dgm:pt>
    <dgm:pt modelId="{3C20C4F4-11D8-4EA8-A906-9B235EE4A1F5}" type="pres">
      <dgm:prSet presAssocID="{DB63CDF2-40FA-40E9-8355-44FD4425BA6C}" presName="spaceRect" presStyleCnt="0"/>
      <dgm:spPr/>
    </dgm:pt>
    <dgm:pt modelId="{52AF09B0-AFB3-473D-9F0F-BD8328F6BF43}" type="pres">
      <dgm:prSet presAssocID="{DB63CDF2-40FA-40E9-8355-44FD4425BA6C}" presName="textRect" presStyleLbl="revTx" presStyleIdx="1" presStyleCnt="2">
        <dgm:presLayoutVars>
          <dgm:chMax val="1"/>
          <dgm:chPref val="1"/>
        </dgm:presLayoutVars>
      </dgm:prSet>
      <dgm:spPr/>
    </dgm:pt>
  </dgm:ptLst>
  <dgm:cxnLst>
    <dgm:cxn modelId="{6D427A37-4E30-4154-AB37-214E3D490B00}" type="presOf" srcId="{FCB20695-B804-440A-AE54-B9C0AE56E3DE}" destId="{07A71BF3-035D-474C-AE44-9678C447F502}" srcOrd="0" destOrd="0" presId="urn:microsoft.com/office/officeart/2018/2/layout/IconLabelList"/>
    <dgm:cxn modelId="{2699C241-E59E-493F-B508-94DEBD855741}" srcId="{FCB20695-B804-440A-AE54-B9C0AE56E3DE}" destId="{EDC8D9F9-E8EA-4D27-8BD3-82AA8144FAA4}" srcOrd="0" destOrd="0" parTransId="{A3012CE7-9342-43EB-8521-631A55F8FFE0}" sibTransId="{694D05E8-7E75-4D5E-B2DF-172B32A6DC8D}"/>
    <dgm:cxn modelId="{13565746-DF3B-4393-B571-A7C67B5C356B}" srcId="{FCB20695-B804-440A-AE54-B9C0AE56E3DE}" destId="{DB63CDF2-40FA-40E9-8355-44FD4425BA6C}" srcOrd="1" destOrd="0" parTransId="{355BD21D-3E42-46E7-9A35-A5BB15FAEA0E}" sibTransId="{C1A33AEA-78C9-41F5-A2AD-450D283EEDE9}"/>
    <dgm:cxn modelId="{65197385-4F82-40F5-965B-2F2798091248}" type="presOf" srcId="{EDC8D9F9-E8EA-4D27-8BD3-82AA8144FAA4}" destId="{BC9E8DD6-B943-4695-BBCC-446FED28DC3A}" srcOrd="0" destOrd="0" presId="urn:microsoft.com/office/officeart/2018/2/layout/IconLabelList"/>
    <dgm:cxn modelId="{4329AA9A-0516-42BC-A8EA-F22399ADC86E}" type="presOf" srcId="{DB63CDF2-40FA-40E9-8355-44FD4425BA6C}" destId="{52AF09B0-AFB3-473D-9F0F-BD8328F6BF43}" srcOrd="0" destOrd="0" presId="urn:microsoft.com/office/officeart/2018/2/layout/IconLabelList"/>
    <dgm:cxn modelId="{D68A2D2C-169C-49E5-93FA-B73BE3B48FD1}" type="presParOf" srcId="{07A71BF3-035D-474C-AE44-9678C447F502}" destId="{D0EBF1FF-D743-435C-87AF-3C785DB1DAF8}" srcOrd="0" destOrd="0" presId="urn:microsoft.com/office/officeart/2018/2/layout/IconLabelList"/>
    <dgm:cxn modelId="{62B72102-EC2D-47E8-B508-A2FC502A3FD9}" type="presParOf" srcId="{D0EBF1FF-D743-435C-87AF-3C785DB1DAF8}" destId="{29DE6329-7D91-4B91-80C8-24961AEB828F}" srcOrd="0" destOrd="0" presId="urn:microsoft.com/office/officeart/2018/2/layout/IconLabelList"/>
    <dgm:cxn modelId="{8FBE87C7-A322-436C-904F-AD8A38D92385}" type="presParOf" srcId="{D0EBF1FF-D743-435C-87AF-3C785DB1DAF8}" destId="{6A1D2366-444A-44F5-8482-B64FD7472E8E}" srcOrd="1" destOrd="0" presId="urn:microsoft.com/office/officeart/2018/2/layout/IconLabelList"/>
    <dgm:cxn modelId="{3409A056-7A09-4AED-8906-B5EB6CF857AC}" type="presParOf" srcId="{D0EBF1FF-D743-435C-87AF-3C785DB1DAF8}" destId="{BC9E8DD6-B943-4695-BBCC-446FED28DC3A}" srcOrd="2" destOrd="0" presId="urn:microsoft.com/office/officeart/2018/2/layout/IconLabelList"/>
    <dgm:cxn modelId="{2C94BC99-9BDE-40E3-8F0D-4D7E765E511F}" type="presParOf" srcId="{07A71BF3-035D-474C-AE44-9678C447F502}" destId="{46146DF2-2D87-4BDD-A6F4-29175A7FFDB1}" srcOrd="1" destOrd="0" presId="urn:microsoft.com/office/officeart/2018/2/layout/IconLabelList"/>
    <dgm:cxn modelId="{ACDDFF9C-307B-434F-A755-4909656FC608}" type="presParOf" srcId="{07A71BF3-035D-474C-AE44-9678C447F502}" destId="{5D8B00EE-D380-4538-94B9-9B029141FF5A}" srcOrd="2" destOrd="0" presId="urn:microsoft.com/office/officeart/2018/2/layout/IconLabelList"/>
    <dgm:cxn modelId="{313A9EBE-9C0B-4C53-8CCC-C4CFC7F3BB5D}" type="presParOf" srcId="{5D8B00EE-D380-4538-94B9-9B029141FF5A}" destId="{822F98DA-64AA-45A5-8EDC-24FD5709102B}" srcOrd="0" destOrd="0" presId="urn:microsoft.com/office/officeart/2018/2/layout/IconLabelList"/>
    <dgm:cxn modelId="{7DE16A8D-F830-4A3B-AC4D-C9AC3572B544}" type="presParOf" srcId="{5D8B00EE-D380-4538-94B9-9B029141FF5A}" destId="{3C20C4F4-11D8-4EA8-A906-9B235EE4A1F5}" srcOrd="1" destOrd="0" presId="urn:microsoft.com/office/officeart/2018/2/layout/IconLabelList"/>
    <dgm:cxn modelId="{5AA47254-155E-4505-A2C5-637EBE7F8933}" type="presParOf" srcId="{5D8B00EE-D380-4538-94B9-9B029141FF5A}" destId="{52AF09B0-AFB3-473D-9F0F-BD8328F6BF4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9C999-B32F-400C-89F2-B019F4C45D8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F83C5CF-E60B-4B54-8157-D28DBFA9517C}">
      <dgm:prSet phldrT="[Text]"/>
      <dgm:spPr/>
      <dgm:t>
        <a:bodyPr/>
        <a:lstStyle/>
        <a:p>
          <a:pPr>
            <a:lnSpc>
              <a:spcPct val="100000"/>
            </a:lnSpc>
          </a:pPr>
          <a:r>
            <a:rPr lang="en-US" b="1"/>
            <a:t>Illegal mining and trade in minerals such as oil, gold, diamonds etc</a:t>
          </a:r>
          <a:endParaRPr lang="en-US"/>
        </a:p>
      </dgm:t>
    </dgm:pt>
    <dgm:pt modelId="{2EE177B3-8069-4479-8124-755D3D0529D1}" type="parTrans" cxnId="{2EC01A6C-84C8-4CDF-A110-8BB9C927DBAD}">
      <dgm:prSet/>
      <dgm:spPr/>
      <dgm:t>
        <a:bodyPr/>
        <a:lstStyle/>
        <a:p>
          <a:endParaRPr lang="en-US"/>
        </a:p>
      </dgm:t>
    </dgm:pt>
    <dgm:pt modelId="{0B99D708-0C79-44B8-8218-2D595E505459}" type="sibTrans" cxnId="{2EC01A6C-84C8-4CDF-A110-8BB9C927DBAD}">
      <dgm:prSet/>
      <dgm:spPr/>
      <dgm:t>
        <a:bodyPr/>
        <a:lstStyle/>
        <a:p>
          <a:pPr>
            <a:lnSpc>
              <a:spcPct val="100000"/>
            </a:lnSpc>
          </a:pPr>
          <a:endParaRPr lang="en-US"/>
        </a:p>
      </dgm:t>
    </dgm:pt>
    <dgm:pt modelId="{C863E841-C7F9-4D9C-8CE2-1A352CD75D99}">
      <dgm:prSet phldrT="[Text]"/>
      <dgm:spPr/>
      <dgm:t>
        <a:bodyPr/>
        <a:lstStyle/>
        <a:p>
          <a:pPr>
            <a:lnSpc>
              <a:spcPct val="100000"/>
            </a:lnSpc>
          </a:pPr>
          <a:r>
            <a:rPr lang="en-US" b="1"/>
            <a:t>Illegal logging/deforestation and trade in timber</a:t>
          </a:r>
          <a:endParaRPr lang="en-US"/>
        </a:p>
      </dgm:t>
    </dgm:pt>
    <dgm:pt modelId="{B2028714-7504-4A37-8F1A-9E47A6DA4FBD}" type="parTrans" cxnId="{4AFB892A-E1AB-4355-BDE2-5DDB12692F5C}">
      <dgm:prSet/>
      <dgm:spPr/>
      <dgm:t>
        <a:bodyPr/>
        <a:lstStyle/>
        <a:p>
          <a:endParaRPr lang="en-US"/>
        </a:p>
      </dgm:t>
    </dgm:pt>
    <dgm:pt modelId="{7D463780-D113-45D6-B36B-FC09547230C0}" type="sibTrans" cxnId="{4AFB892A-E1AB-4355-BDE2-5DDB12692F5C}">
      <dgm:prSet/>
      <dgm:spPr/>
      <dgm:t>
        <a:bodyPr/>
        <a:lstStyle/>
        <a:p>
          <a:pPr>
            <a:lnSpc>
              <a:spcPct val="100000"/>
            </a:lnSpc>
          </a:pPr>
          <a:endParaRPr lang="en-US"/>
        </a:p>
      </dgm:t>
    </dgm:pt>
    <dgm:pt modelId="{2D6509FB-8019-430F-8031-917895339C20}">
      <dgm:prSet phldrT="[Text]"/>
      <dgm:spPr/>
      <dgm:t>
        <a:bodyPr/>
        <a:lstStyle/>
        <a:p>
          <a:pPr>
            <a:lnSpc>
              <a:spcPct val="100000"/>
            </a:lnSpc>
          </a:pPr>
          <a:r>
            <a:rPr lang="en-US" b="1"/>
            <a:t>Illegal dumping and trade of chemicals and waste</a:t>
          </a:r>
          <a:endParaRPr lang="en-US"/>
        </a:p>
      </dgm:t>
    </dgm:pt>
    <dgm:pt modelId="{96017A2B-2D5E-4921-B66E-D07B83E4C59D}" type="parTrans" cxnId="{0F441007-3AF4-4E93-966C-9F49203DC57E}">
      <dgm:prSet/>
      <dgm:spPr/>
      <dgm:t>
        <a:bodyPr/>
        <a:lstStyle/>
        <a:p>
          <a:endParaRPr lang="en-US"/>
        </a:p>
      </dgm:t>
    </dgm:pt>
    <dgm:pt modelId="{A9B5B558-A0E3-4DF4-A20A-03F4B7A4B941}" type="sibTrans" cxnId="{0F441007-3AF4-4E93-966C-9F49203DC57E}">
      <dgm:prSet/>
      <dgm:spPr/>
      <dgm:t>
        <a:bodyPr/>
        <a:lstStyle/>
        <a:p>
          <a:pPr>
            <a:lnSpc>
              <a:spcPct val="100000"/>
            </a:lnSpc>
          </a:pPr>
          <a:endParaRPr lang="en-US"/>
        </a:p>
      </dgm:t>
    </dgm:pt>
    <dgm:pt modelId="{5823C631-F924-4EA6-9F0B-0AE23F94CA34}">
      <dgm:prSet/>
      <dgm:spPr/>
      <dgm:t>
        <a:bodyPr/>
        <a:lstStyle/>
        <a:p>
          <a:pPr>
            <a:lnSpc>
              <a:spcPct val="100000"/>
            </a:lnSpc>
          </a:pPr>
          <a:r>
            <a:rPr lang="en-US" b="1"/>
            <a:t>Unreported and unregulated fishing</a:t>
          </a:r>
          <a:endParaRPr lang="en-US"/>
        </a:p>
      </dgm:t>
    </dgm:pt>
    <dgm:pt modelId="{FE16AF76-3601-4361-9DB2-414FDE074988}" type="parTrans" cxnId="{2D6768BB-B01F-4ED1-AA73-8E5E9F5A41BE}">
      <dgm:prSet/>
      <dgm:spPr/>
      <dgm:t>
        <a:bodyPr/>
        <a:lstStyle/>
        <a:p>
          <a:endParaRPr lang="en-US"/>
        </a:p>
      </dgm:t>
    </dgm:pt>
    <dgm:pt modelId="{CDA67764-ED7D-41CE-B9B4-BE112F4887E9}" type="sibTrans" cxnId="{2D6768BB-B01F-4ED1-AA73-8E5E9F5A41BE}">
      <dgm:prSet/>
      <dgm:spPr/>
      <dgm:t>
        <a:bodyPr/>
        <a:lstStyle/>
        <a:p>
          <a:pPr>
            <a:lnSpc>
              <a:spcPct val="100000"/>
            </a:lnSpc>
          </a:pPr>
          <a:endParaRPr lang="en-US"/>
        </a:p>
      </dgm:t>
    </dgm:pt>
    <dgm:pt modelId="{43FB02C0-AAB1-4F92-A652-784727A513E0}">
      <dgm:prSet/>
      <dgm:spPr/>
      <dgm:t>
        <a:bodyPr/>
        <a:lstStyle/>
        <a:p>
          <a:pPr>
            <a:lnSpc>
              <a:spcPct val="100000"/>
            </a:lnSpc>
          </a:pPr>
          <a:r>
            <a:rPr lang="en-US" b="1"/>
            <a:t>Illegal wildlife and animal poaching</a:t>
          </a:r>
          <a:endParaRPr lang="en-US"/>
        </a:p>
      </dgm:t>
    </dgm:pt>
    <dgm:pt modelId="{023FC84B-D9FB-40AB-A006-D14FCADA7CA2}" type="parTrans" cxnId="{EC7516F3-C7C0-4A8E-8393-336DBEE0F23F}">
      <dgm:prSet/>
      <dgm:spPr/>
      <dgm:t>
        <a:bodyPr/>
        <a:lstStyle/>
        <a:p>
          <a:endParaRPr lang="en-US"/>
        </a:p>
      </dgm:t>
    </dgm:pt>
    <dgm:pt modelId="{A549FF8F-956B-49A0-8C66-C7EEED0BAF11}" type="sibTrans" cxnId="{EC7516F3-C7C0-4A8E-8393-336DBEE0F23F}">
      <dgm:prSet/>
      <dgm:spPr/>
      <dgm:t>
        <a:bodyPr/>
        <a:lstStyle/>
        <a:p>
          <a:pPr>
            <a:lnSpc>
              <a:spcPct val="100000"/>
            </a:lnSpc>
          </a:pPr>
          <a:endParaRPr lang="en-US"/>
        </a:p>
      </dgm:t>
    </dgm:pt>
    <dgm:pt modelId="{0A5A6043-0A6F-4B72-9D24-31D302C13506}">
      <dgm:prSet/>
      <dgm:spPr/>
      <dgm:t>
        <a:bodyPr/>
        <a:lstStyle/>
        <a:p>
          <a:pPr>
            <a:lnSpc>
              <a:spcPct val="100000"/>
            </a:lnSpc>
          </a:pPr>
          <a:r>
            <a:rPr lang="en-US" b="1"/>
            <a:t>Illegal production and trade of ozone-depleting substances</a:t>
          </a:r>
          <a:endParaRPr lang="en-US"/>
        </a:p>
      </dgm:t>
    </dgm:pt>
    <dgm:pt modelId="{971108F7-3105-408D-A9BC-6B3A267A6E5F}" type="parTrans" cxnId="{5091C33C-683A-4161-948B-EF1178B94359}">
      <dgm:prSet/>
      <dgm:spPr/>
      <dgm:t>
        <a:bodyPr/>
        <a:lstStyle/>
        <a:p>
          <a:endParaRPr lang="en-US"/>
        </a:p>
      </dgm:t>
    </dgm:pt>
    <dgm:pt modelId="{F148EEF6-2473-49C8-9732-B74CDA7FADB1}" type="sibTrans" cxnId="{5091C33C-683A-4161-948B-EF1178B94359}">
      <dgm:prSet/>
      <dgm:spPr/>
      <dgm:t>
        <a:bodyPr/>
        <a:lstStyle/>
        <a:p>
          <a:pPr>
            <a:lnSpc>
              <a:spcPct val="100000"/>
            </a:lnSpc>
          </a:pPr>
          <a:endParaRPr lang="en-US"/>
        </a:p>
      </dgm:t>
    </dgm:pt>
    <dgm:pt modelId="{3DA0C395-D160-4822-8514-A6203DAFDFF2}">
      <dgm:prSet/>
      <dgm:spPr/>
      <dgm:t>
        <a:bodyPr/>
        <a:lstStyle/>
        <a:p>
          <a:pPr>
            <a:lnSpc>
              <a:spcPct val="100000"/>
            </a:lnSpc>
          </a:pPr>
          <a:r>
            <a:rPr lang="en-US" b="1" dirty="0"/>
            <a:t>Pollution of the atmosphere, oceans, rivers or earth</a:t>
          </a:r>
        </a:p>
      </dgm:t>
    </dgm:pt>
    <dgm:pt modelId="{D6BA6B42-B113-4F5F-90CF-B4B1BBE79442}" type="parTrans" cxnId="{7F34F883-93C9-4DDC-B284-5083481EC56E}">
      <dgm:prSet/>
      <dgm:spPr/>
      <dgm:t>
        <a:bodyPr/>
        <a:lstStyle/>
        <a:p>
          <a:endParaRPr lang="en-US"/>
        </a:p>
      </dgm:t>
    </dgm:pt>
    <dgm:pt modelId="{0C5C67BC-8722-499E-B8BF-F42BD8C6B226}" type="sibTrans" cxnId="{7F34F883-93C9-4DDC-B284-5083481EC56E}">
      <dgm:prSet/>
      <dgm:spPr/>
      <dgm:t>
        <a:bodyPr/>
        <a:lstStyle/>
        <a:p>
          <a:endParaRPr lang="en-US"/>
        </a:p>
      </dgm:t>
    </dgm:pt>
    <dgm:pt modelId="{EA7B3993-B8E4-4440-9C5F-7C942919CAE6}" type="pres">
      <dgm:prSet presAssocID="{9489C999-B32F-400C-89F2-B019F4C45D86}" presName="root" presStyleCnt="0">
        <dgm:presLayoutVars>
          <dgm:dir/>
          <dgm:resizeHandles val="exact"/>
        </dgm:presLayoutVars>
      </dgm:prSet>
      <dgm:spPr/>
    </dgm:pt>
    <dgm:pt modelId="{44D6A180-D660-4FC0-AFC5-687BF57F801F}" type="pres">
      <dgm:prSet presAssocID="{9489C999-B32F-400C-89F2-B019F4C45D86}" presName="container" presStyleCnt="0">
        <dgm:presLayoutVars>
          <dgm:dir/>
          <dgm:resizeHandles val="exact"/>
        </dgm:presLayoutVars>
      </dgm:prSet>
      <dgm:spPr/>
    </dgm:pt>
    <dgm:pt modelId="{0E7DD807-DA1A-47D5-A546-E2B4775A171A}" type="pres">
      <dgm:prSet presAssocID="{9F83C5CF-E60B-4B54-8157-D28DBFA9517C}" presName="compNode" presStyleCnt="0"/>
      <dgm:spPr/>
    </dgm:pt>
    <dgm:pt modelId="{10D8CB93-C424-44CC-9755-7D53A9764211}" type="pres">
      <dgm:prSet presAssocID="{9F83C5CF-E60B-4B54-8157-D28DBFA9517C}" presName="iconBgRect" presStyleLbl="bgShp" presStyleIdx="0" presStyleCnt="7"/>
      <dgm:spPr/>
    </dgm:pt>
    <dgm:pt modelId="{0DA7F34E-73FE-48CD-970F-6AC1BAE3FCAF}" type="pres">
      <dgm:prSet presAssocID="{9F83C5CF-E60B-4B54-8157-D28DBFA9517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old bars"/>
        </a:ext>
      </dgm:extLst>
    </dgm:pt>
    <dgm:pt modelId="{8AAB2BB4-0BCA-4511-BF81-A67788CB92CB}" type="pres">
      <dgm:prSet presAssocID="{9F83C5CF-E60B-4B54-8157-D28DBFA9517C}" presName="spaceRect" presStyleCnt="0"/>
      <dgm:spPr/>
    </dgm:pt>
    <dgm:pt modelId="{B69B2B06-ED5E-44DC-8A05-AF2C35C8890B}" type="pres">
      <dgm:prSet presAssocID="{9F83C5CF-E60B-4B54-8157-D28DBFA9517C}" presName="textRect" presStyleLbl="revTx" presStyleIdx="0" presStyleCnt="7">
        <dgm:presLayoutVars>
          <dgm:chMax val="1"/>
          <dgm:chPref val="1"/>
        </dgm:presLayoutVars>
      </dgm:prSet>
      <dgm:spPr/>
    </dgm:pt>
    <dgm:pt modelId="{BF87371A-DF6B-4EC0-BA8B-D4BDBCFDD093}" type="pres">
      <dgm:prSet presAssocID="{0B99D708-0C79-44B8-8218-2D595E505459}" presName="sibTrans" presStyleLbl="sibTrans2D1" presStyleIdx="0" presStyleCnt="0"/>
      <dgm:spPr/>
    </dgm:pt>
    <dgm:pt modelId="{F62EF161-7F7A-4AF1-BB9D-CC2DE92728EE}" type="pres">
      <dgm:prSet presAssocID="{C863E841-C7F9-4D9C-8CE2-1A352CD75D99}" presName="compNode" presStyleCnt="0"/>
      <dgm:spPr/>
    </dgm:pt>
    <dgm:pt modelId="{0B9B6FE1-D82B-4C69-ACDF-58AA86C3B6B2}" type="pres">
      <dgm:prSet presAssocID="{C863E841-C7F9-4D9C-8CE2-1A352CD75D99}" presName="iconBgRect" presStyleLbl="bgShp" presStyleIdx="1" presStyleCnt="7"/>
      <dgm:spPr/>
    </dgm:pt>
    <dgm:pt modelId="{674E160D-2F94-42F9-8D01-15F00E237B97}" type="pres">
      <dgm:prSet presAssocID="{C863E841-C7F9-4D9C-8CE2-1A352CD75D9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 tree"/>
        </a:ext>
      </dgm:extLst>
    </dgm:pt>
    <dgm:pt modelId="{E37601FC-32D7-41FE-9241-C9C5764210BB}" type="pres">
      <dgm:prSet presAssocID="{C863E841-C7F9-4D9C-8CE2-1A352CD75D99}" presName="spaceRect" presStyleCnt="0"/>
      <dgm:spPr/>
    </dgm:pt>
    <dgm:pt modelId="{7E2C2A0C-B606-4300-8F02-65E97BEC0271}" type="pres">
      <dgm:prSet presAssocID="{C863E841-C7F9-4D9C-8CE2-1A352CD75D99}" presName="textRect" presStyleLbl="revTx" presStyleIdx="1" presStyleCnt="7">
        <dgm:presLayoutVars>
          <dgm:chMax val="1"/>
          <dgm:chPref val="1"/>
        </dgm:presLayoutVars>
      </dgm:prSet>
      <dgm:spPr/>
    </dgm:pt>
    <dgm:pt modelId="{494AC12E-7BD6-4788-97D6-1EBE95A6534F}" type="pres">
      <dgm:prSet presAssocID="{7D463780-D113-45D6-B36B-FC09547230C0}" presName="sibTrans" presStyleLbl="sibTrans2D1" presStyleIdx="0" presStyleCnt="0"/>
      <dgm:spPr/>
    </dgm:pt>
    <dgm:pt modelId="{F975BC5D-E90F-434A-A5DC-58066B7B3A71}" type="pres">
      <dgm:prSet presAssocID="{5823C631-F924-4EA6-9F0B-0AE23F94CA34}" presName="compNode" presStyleCnt="0"/>
      <dgm:spPr/>
    </dgm:pt>
    <dgm:pt modelId="{B23C9ECD-C22E-4BF7-8638-78E1BDBF2A41}" type="pres">
      <dgm:prSet presAssocID="{5823C631-F924-4EA6-9F0B-0AE23F94CA34}" presName="iconBgRect" presStyleLbl="bgShp" presStyleIdx="2" presStyleCnt="7"/>
      <dgm:spPr/>
    </dgm:pt>
    <dgm:pt modelId="{A5A88108-43AF-4D11-B6A0-E4A065C9172F}" type="pres">
      <dgm:prSet presAssocID="{5823C631-F924-4EA6-9F0B-0AE23F94CA3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a:ext>
      </dgm:extLst>
    </dgm:pt>
    <dgm:pt modelId="{21AFFB74-B16C-45E8-8F03-90BFF3429B6C}" type="pres">
      <dgm:prSet presAssocID="{5823C631-F924-4EA6-9F0B-0AE23F94CA34}" presName="spaceRect" presStyleCnt="0"/>
      <dgm:spPr/>
    </dgm:pt>
    <dgm:pt modelId="{198F2BA4-D904-4F05-B192-CD2A5AC52D21}" type="pres">
      <dgm:prSet presAssocID="{5823C631-F924-4EA6-9F0B-0AE23F94CA34}" presName="textRect" presStyleLbl="revTx" presStyleIdx="2" presStyleCnt="7">
        <dgm:presLayoutVars>
          <dgm:chMax val="1"/>
          <dgm:chPref val="1"/>
        </dgm:presLayoutVars>
      </dgm:prSet>
      <dgm:spPr/>
    </dgm:pt>
    <dgm:pt modelId="{8AC8A45D-AD6E-47F7-A096-0BEB49A70BCC}" type="pres">
      <dgm:prSet presAssocID="{CDA67764-ED7D-41CE-B9B4-BE112F4887E9}" presName="sibTrans" presStyleLbl="sibTrans2D1" presStyleIdx="0" presStyleCnt="0"/>
      <dgm:spPr/>
    </dgm:pt>
    <dgm:pt modelId="{26D431D4-C3E2-47CD-9DBB-CE8294037772}" type="pres">
      <dgm:prSet presAssocID="{2D6509FB-8019-430F-8031-917895339C20}" presName="compNode" presStyleCnt="0"/>
      <dgm:spPr/>
    </dgm:pt>
    <dgm:pt modelId="{35994498-7250-4CE3-BCE2-E83CB6D43EB9}" type="pres">
      <dgm:prSet presAssocID="{2D6509FB-8019-430F-8031-917895339C20}" presName="iconBgRect" presStyleLbl="bgShp" presStyleIdx="3" presStyleCnt="7"/>
      <dgm:spPr/>
    </dgm:pt>
    <dgm:pt modelId="{4508F793-8239-4120-A0F8-D52EAE9C8929}" type="pres">
      <dgm:prSet presAssocID="{2D6509FB-8019-430F-8031-917895339C2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ing"/>
        </a:ext>
      </dgm:extLst>
    </dgm:pt>
    <dgm:pt modelId="{5E92C7EB-7105-4BDB-8E80-EF98617810E5}" type="pres">
      <dgm:prSet presAssocID="{2D6509FB-8019-430F-8031-917895339C20}" presName="spaceRect" presStyleCnt="0"/>
      <dgm:spPr/>
    </dgm:pt>
    <dgm:pt modelId="{2F67A0AA-B806-4530-8B35-3D328A914A18}" type="pres">
      <dgm:prSet presAssocID="{2D6509FB-8019-430F-8031-917895339C20}" presName="textRect" presStyleLbl="revTx" presStyleIdx="3" presStyleCnt="7">
        <dgm:presLayoutVars>
          <dgm:chMax val="1"/>
          <dgm:chPref val="1"/>
        </dgm:presLayoutVars>
      </dgm:prSet>
      <dgm:spPr/>
    </dgm:pt>
    <dgm:pt modelId="{12A49AC0-0638-4624-95B4-55DCD78652AD}" type="pres">
      <dgm:prSet presAssocID="{A9B5B558-A0E3-4DF4-A20A-03F4B7A4B941}" presName="sibTrans" presStyleLbl="sibTrans2D1" presStyleIdx="0" presStyleCnt="0"/>
      <dgm:spPr/>
    </dgm:pt>
    <dgm:pt modelId="{3F51F063-32B8-46C6-A66B-0CEAF671DA1A}" type="pres">
      <dgm:prSet presAssocID="{43FB02C0-AAB1-4F92-A652-784727A513E0}" presName="compNode" presStyleCnt="0"/>
      <dgm:spPr/>
    </dgm:pt>
    <dgm:pt modelId="{A304AB6E-8F6F-48DF-90DD-6551D214E69D}" type="pres">
      <dgm:prSet presAssocID="{43FB02C0-AAB1-4F92-A652-784727A513E0}" presName="iconBgRect" presStyleLbl="bgShp" presStyleIdx="4" presStyleCnt="7"/>
      <dgm:spPr/>
    </dgm:pt>
    <dgm:pt modelId="{106C28DC-16B9-4F4F-B4B6-47AF85E4FFCB}" type="pres">
      <dgm:prSet presAssocID="{43FB02C0-AAB1-4F92-A652-784727A513E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iger"/>
        </a:ext>
      </dgm:extLst>
    </dgm:pt>
    <dgm:pt modelId="{28FE1CB0-0C71-4D1C-97A4-588B77B8DEF6}" type="pres">
      <dgm:prSet presAssocID="{43FB02C0-AAB1-4F92-A652-784727A513E0}" presName="spaceRect" presStyleCnt="0"/>
      <dgm:spPr/>
    </dgm:pt>
    <dgm:pt modelId="{4E0AEA99-D416-4875-9894-3D976FF9F162}" type="pres">
      <dgm:prSet presAssocID="{43FB02C0-AAB1-4F92-A652-784727A513E0}" presName="textRect" presStyleLbl="revTx" presStyleIdx="4" presStyleCnt="7">
        <dgm:presLayoutVars>
          <dgm:chMax val="1"/>
          <dgm:chPref val="1"/>
        </dgm:presLayoutVars>
      </dgm:prSet>
      <dgm:spPr/>
    </dgm:pt>
    <dgm:pt modelId="{0717ABE5-240C-4BA6-9C01-69C70981930B}" type="pres">
      <dgm:prSet presAssocID="{A549FF8F-956B-49A0-8C66-C7EEED0BAF11}" presName="sibTrans" presStyleLbl="sibTrans2D1" presStyleIdx="0" presStyleCnt="0"/>
      <dgm:spPr/>
    </dgm:pt>
    <dgm:pt modelId="{EA5ECFDA-7371-4AE1-BD10-A1805025CBB3}" type="pres">
      <dgm:prSet presAssocID="{0A5A6043-0A6F-4B72-9D24-31D302C13506}" presName="compNode" presStyleCnt="0"/>
      <dgm:spPr/>
    </dgm:pt>
    <dgm:pt modelId="{0E68FBE8-0B7F-4A5B-922B-4A5E68EA9811}" type="pres">
      <dgm:prSet presAssocID="{0A5A6043-0A6F-4B72-9D24-31D302C13506}" presName="iconBgRect" presStyleLbl="bgShp" presStyleIdx="5" presStyleCnt="7"/>
      <dgm:spPr/>
    </dgm:pt>
    <dgm:pt modelId="{4EBF7FA2-FBCF-42FE-8911-DE2082623422}" type="pres">
      <dgm:prSet presAssocID="{0A5A6043-0A6F-4B72-9D24-31D302C1350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dioactive"/>
        </a:ext>
      </dgm:extLst>
    </dgm:pt>
    <dgm:pt modelId="{1FDE0933-8D83-42FA-A914-8CFAC0D48F87}" type="pres">
      <dgm:prSet presAssocID="{0A5A6043-0A6F-4B72-9D24-31D302C13506}" presName="spaceRect" presStyleCnt="0"/>
      <dgm:spPr/>
    </dgm:pt>
    <dgm:pt modelId="{5AA584E0-8DDF-4596-BCB1-A820A8A5F8EE}" type="pres">
      <dgm:prSet presAssocID="{0A5A6043-0A6F-4B72-9D24-31D302C13506}" presName="textRect" presStyleLbl="revTx" presStyleIdx="5" presStyleCnt="7">
        <dgm:presLayoutVars>
          <dgm:chMax val="1"/>
          <dgm:chPref val="1"/>
        </dgm:presLayoutVars>
      </dgm:prSet>
      <dgm:spPr/>
    </dgm:pt>
    <dgm:pt modelId="{82E13F32-7593-430B-8D5D-ABB7AACD1484}" type="pres">
      <dgm:prSet presAssocID="{F148EEF6-2473-49C8-9732-B74CDA7FADB1}" presName="sibTrans" presStyleLbl="sibTrans2D1" presStyleIdx="0" presStyleCnt="0"/>
      <dgm:spPr/>
    </dgm:pt>
    <dgm:pt modelId="{3C404193-967A-443B-AEE6-EBB827664EEE}" type="pres">
      <dgm:prSet presAssocID="{3DA0C395-D160-4822-8514-A6203DAFDFF2}" presName="compNode" presStyleCnt="0"/>
      <dgm:spPr/>
    </dgm:pt>
    <dgm:pt modelId="{1D02F608-F60F-432A-806A-C381B537FACA}" type="pres">
      <dgm:prSet presAssocID="{3DA0C395-D160-4822-8514-A6203DAFDFF2}" presName="iconBgRect" presStyleLbl="bgShp" presStyleIdx="6" presStyleCnt="7"/>
      <dgm:spPr/>
    </dgm:pt>
    <dgm:pt modelId="{384BC7B6-3E46-49EE-A212-70045EE4A653}" type="pres">
      <dgm:prSet presAssocID="{3DA0C395-D160-4822-8514-A6203DAFDFF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arth Globe Americas"/>
        </a:ext>
      </dgm:extLst>
    </dgm:pt>
    <dgm:pt modelId="{9A813AD4-6B74-4459-8990-D9DB792773AB}" type="pres">
      <dgm:prSet presAssocID="{3DA0C395-D160-4822-8514-A6203DAFDFF2}" presName="spaceRect" presStyleCnt="0"/>
      <dgm:spPr/>
    </dgm:pt>
    <dgm:pt modelId="{3C620674-CC50-4012-98C4-84649A8AE5B4}" type="pres">
      <dgm:prSet presAssocID="{3DA0C395-D160-4822-8514-A6203DAFDFF2}" presName="textRect" presStyleLbl="revTx" presStyleIdx="6" presStyleCnt="7">
        <dgm:presLayoutVars>
          <dgm:chMax val="1"/>
          <dgm:chPref val="1"/>
        </dgm:presLayoutVars>
      </dgm:prSet>
      <dgm:spPr/>
    </dgm:pt>
  </dgm:ptLst>
  <dgm:cxnLst>
    <dgm:cxn modelId="{0F441007-3AF4-4E93-966C-9F49203DC57E}" srcId="{9489C999-B32F-400C-89F2-B019F4C45D86}" destId="{2D6509FB-8019-430F-8031-917895339C20}" srcOrd="3" destOrd="0" parTransId="{96017A2B-2D5E-4921-B66E-D07B83E4C59D}" sibTransId="{A9B5B558-A0E3-4DF4-A20A-03F4B7A4B941}"/>
    <dgm:cxn modelId="{1C8BF20F-D8B9-4E8D-87B7-5939B07FBD45}" type="presOf" srcId="{A9B5B558-A0E3-4DF4-A20A-03F4B7A4B941}" destId="{12A49AC0-0638-4624-95B4-55DCD78652AD}" srcOrd="0" destOrd="0" presId="urn:microsoft.com/office/officeart/2018/2/layout/IconCircleList"/>
    <dgm:cxn modelId="{4AFB892A-E1AB-4355-BDE2-5DDB12692F5C}" srcId="{9489C999-B32F-400C-89F2-B019F4C45D86}" destId="{C863E841-C7F9-4D9C-8CE2-1A352CD75D99}" srcOrd="1" destOrd="0" parTransId="{B2028714-7504-4A37-8F1A-9E47A6DA4FBD}" sibTransId="{7D463780-D113-45D6-B36B-FC09547230C0}"/>
    <dgm:cxn modelId="{5091C33C-683A-4161-948B-EF1178B94359}" srcId="{9489C999-B32F-400C-89F2-B019F4C45D86}" destId="{0A5A6043-0A6F-4B72-9D24-31D302C13506}" srcOrd="5" destOrd="0" parTransId="{971108F7-3105-408D-A9BC-6B3A267A6E5F}" sibTransId="{F148EEF6-2473-49C8-9732-B74CDA7FADB1}"/>
    <dgm:cxn modelId="{CE912546-653B-42B3-894B-2A5F31E75D94}" type="presOf" srcId="{9489C999-B32F-400C-89F2-B019F4C45D86}" destId="{EA7B3993-B8E4-4440-9C5F-7C942919CAE6}" srcOrd="0" destOrd="0" presId="urn:microsoft.com/office/officeart/2018/2/layout/IconCircleList"/>
    <dgm:cxn modelId="{4A6F244B-D2E0-4944-A232-E31B72043571}" type="presOf" srcId="{A549FF8F-956B-49A0-8C66-C7EEED0BAF11}" destId="{0717ABE5-240C-4BA6-9C01-69C70981930B}" srcOrd="0" destOrd="0" presId="urn:microsoft.com/office/officeart/2018/2/layout/IconCircleList"/>
    <dgm:cxn modelId="{2EC01A6C-84C8-4CDF-A110-8BB9C927DBAD}" srcId="{9489C999-B32F-400C-89F2-B019F4C45D86}" destId="{9F83C5CF-E60B-4B54-8157-D28DBFA9517C}" srcOrd="0" destOrd="0" parTransId="{2EE177B3-8069-4479-8124-755D3D0529D1}" sibTransId="{0B99D708-0C79-44B8-8218-2D595E505459}"/>
    <dgm:cxn modelId="{C1B60F51-435F-4984-837E-D01F59B55BA9}" type="presOf" srcId="{9F83C5CF-E60B-4B54-8157-D28DBFA9517C}" destId="{B69B2B06-ED5E-44DC-8A05-AF2C35C8890B}" srcOrd="0" destOrd="0" presId="urn:microsoft.com/office/officeart/2018/2/layout/IconCircleList"/>
    <dgm:cxn modelId="{9340C976-AFD6-4471-99F6-1B339632E05C}" type="presOf" srcId="{0A5A6043-0A6F-4B72-9D24-31D302C13506}" destId="{5AA584E0-8DDF-4596-BCB1-A820A8A5F8EE}" srcOrd="0" destOrd="0" presId="urn:microsoft.com/office/officeart/2018/2/layout/IconCircleList"/>
    <dgm:cxn modelId="{4CD83177-AC06-458E-AC87-3791E3E5344F}" type="presOf" srcId="{43FB02C0-AAB1-4F92-A652-784727A513E0}" destId="{4E0AEA99-D416-4875-9894-3D976FF9F162}" srcOrd="0" destOrd="0" presId="urn:microsoft.com/office/officeart/2018/2/layout/IconCircleList"/>
    <dgm:cxn modelId="{63AF8379-B0F7-4145-80DF-77114E9253BD}" type="presOf" srcId="{7D463780-D113-45D6-B36B-FC09547230C0}" destId="{494AC12E-7BD6-4788-97D6-1EBE95A6534F}" srcOrd="0" destOrd="0" presId="urn:microsoft.com/office/officeart/2018/2/layout/IconCircleList"/>
    <dgm:cxn modelId="{7F34F883-93C9-4DDC-B284-5083481EC56E}" srcId="{9489C999-B32F-400C-89F2-B019F4C45D86}" destId="{3DA0C395-D160-4822-8514-A6203DAFDFF2}" srcOrd="6" destOrd="0" parTransId="{D6BA6B42-B113-4F5F-90CF-B4B1BBE79442}" sibTransId="{0C5C67BC-8722-499E-B8BF-F42BD8C6B226}"/>
    <dgm:cxn modelId="{2D6768BB-B01F-4ED1-AA73-8E5E9F5A41BE}" srcId="{9489C999-B32F-400C-89F2-B019F4C45D86}" destId="{5823C631-F924-4EA6-9F0B-0AE23F94CA34}" srcOrd="2" destOrd="0" parTransId="{FE16AF76-3601-4361-9DB2-414FDE074988}" sibTransId="{CDA67764-ED7D-41CE-B9B4-BE112F4887E9}"/>
    <dgm:cxn modelId="{4F2D17BC-E973-45C3-A4DF-05B32BCCE34F}" type="presOf" srcId="{0B99D708-0C79-44B8-8218-2D595E505459}" destId="{BF87371A-DF6B-4EC0-BA8B-D4BDBCFDD093}" srcOrd="0" destOrd="0" presId="urn:microsoft.com/office/officeart/2018/2/layout/IconCircleList"/>
    <dgm:cxn modelId="{2D9072C5-1587-40FB-A8AA-11CE7E6528A3}" type="presOf" srcId="{F148EEF6-2473-49C8-9732-B74CDA7FADB1}" destId="{82E13F32-7593-430B-8D5D-ABB7AACD1484}" srcOrd="0" destOrd="0" presId="urn:microsoft.com/office/officeart/2018/2/layout/IconCircleList"/>
    <dgm:cxn modelId="{671D23C6-30B4-4A87-9CA5-E855C31B3BDD}" type="presOf" srcId="{3DA0C395-D160-4822-8514-A6203DAFDFF2}" destId="{3C620674-CC50-4012-98C4-84649A8AE5B4}" srcOrd="0" destOrd="0" presId="urn:microsoft.com/office/officeart/2018/2/layout/IconCircleList"/>
    <dgm:cxn modelId="{FB18B3CF-4B05-46A8-9EA7-7548F754618C}" type="presOf" srcId="{C863E841-C7F9-4D9C-8CE2-1A352CD75D99}" destId="{7E2C2A0C-B606-4300-8F02-65E97BEC0271}" srcOrd="0" destOrd="0" presId="urn:microsoft.com/office/officeart/2018/2/layout/IconCircleList"/>
    <dgm:cxn modelId="{446A48EA-8E2F-46EE-96EB-CF03FE68C678}" type="presOf" srcId="{CDA67764-ED7D-41CE-B9B4-BE112F4887E9}" destId="{8AC8A45D-AD6E-47F7-A096-0BEB49A70BCC}" srcOrd="0" destOrd="0" presId="urn:microsoft.com/office/officeart/2018/2/layout/IconCircleList"/>
    <dgm:cxn modelId="{EC7516F3-C7C0-4A8E-8393-336DBEE0F23F}" srcId="{9489C999-B32F-400C-89F2-B019F4C45D86}" destId="{43FB02C0-AAB1-4F92-A652-784727A513E0}" srcOrd="4" destOrd="0" parTransId="{023FC84B-D9FB-40AB-A006-D14FCADA7CA2}" sibTransId="{A549FF8F-956B-49A0-8C66-C7EEED0BAF11}"/>
    <dgm:cxn modelId="{94B813FC-0AB6-424F-AB6F-51E1CDCFE20F}" type="presOf" srcId="{5823C631-F924-4EA6-9F0B-0AE23F94CA34}" destId="{198F2BA4-D904-4F05-B192-CD2A5AC52D21}" srcOrd="0" destOrd="0" presId="urn:microsoft.com/office/officeart/2018/2/layout/IconCircleList"/>
    <dgm:cxn modelId="{D71744FE-3A7B-4CB2-AEC7-95EA500B65CC}" type="presOf" srcId="{2D6509FB-8019-430F-8031-917895339C20}" destId="{2F67A0AA-B806-4530-8B35-3D328A914A18}" srcOrd="0" destOrd="0" presId="urn:microsoft.com/office/officeart/2018/2/layout/IconCircleList"/>
    <dgm:cxn modelId="{18F19D42-C5BD-4C38-9931-97A780FB1055}" type="presParOf" srcId="{EA7B3993-B8E4-4440-9C5F-7C942919CAE6}" destId="{44D6A180-D660-4FC0-AFC5-687BF57F801F}" srcOrd="0" destOrd="0" presId="urn:microsoft.com/office/officeart/2018/2/layout/IconCircleList"/>
    <dgm:cxn modelId="{099387E8-16FE-4D57-B43C-4F40873E0766}" type="presParOf" srcId="{44D6A180-D660-4FC0-AFC5-687BF57F801F}" destId="{0E7DD807-DA1A-47D5-A546-E2B4775A171A}" srcOrd="0" destOrd="0" presId="urn:microsoft.com/office/officeart/2018/2/layout/IconCircleList"/>
    <dgm:cxn modelId="{C9551C2E-C6F2-4F97-AE18-FA9303115147}" type="presParOf" srcId="{0E7DD807-DA1A-47D5-A546-E2B4775A171A}" destId="{10D8CB93-C424-44CC-9755-7D53A9764211}" srcOrd="0" destOrd="0" presId="urn:microsoft.com/office/officeart/2018/2/layout/IconCircleList"/>
    <dgm:cxn modelId="{024C4721-134C-4BBB-8979-EE865ADF1DF9}" type="presParOf" srcId="{0E7DD807-DA1A-47D5-A546-E2B4775A171A}" destId="{0DA7F34E-73FE-48CD-970F-6AC1BAE3FCAF}" srcOrd="1" destOrd="0" presId="urn:microsoft.com/office/officeart/2018/2/layout/IconCircleList"/>
    <dgm:cxn modelId="{08F267EF-83F8-4A7B-B2A0-E36C73F69DA5}" type="presParOf" srcId="{0E7DD807-DA1A-47D5-A546-E2B4775A171A}" destId="{8AAB2BB4-0BCA-4511-BF81-A67788CB92CB}" srcOrd="2" destOrd="0" presId="urn:microsoft.com/office/officeart/2018/2/layout/IconCircleList"/>
    <dgm:cxn modelId="{0BC60849-F409-42EF-B653-1AC02D611971}" type="presParOf" srcId="{0E7DD807-DA1A-47D5-A546-E2B4775A171A}" destId="{B69B2B06-ED5E-44DC-8A05-AF2C35C8890B}" srcOrd="3" destOrd="0" presId="urn:microsoft.com/office/officeart/2018/2/layout/IconCircleList"/>
    <dgm:cxn modelId="{97A25BCF-87D9-4A55-B8B9-548CD8C8F092}" type="presParOf" srcId="{44D6A180-D660-4FC0-AFC5-687BF57F801F}" destId="{BF87371A-DF6B-4EC0-BA8B-D4BDBCFDD093}" srcOrd="1" destOrd="0" presId="urn:microsoft.com/office/officeart/2018/2/layout/IconCircleList"/>
    <dgm:cxn modelId="{E21E7EDF-5FF9-4160-AF34-CA5938B20049}" type="presParOf" srcId="{44D6A180-D660-4FC0-AFC5-687BF57F801F}" destId="{F62EF161-7F7A-4AF1-BB9D-CC2DE92728EE}" srcOrd="2" destOrd="0" presId="urn:microsoft.com/office/officeart/2018/2/layout/IconCircleList"/>
    <dgm:cxn modelId="{A9D15B41-3BBE-4A1A-9D58-9E2172E63D08}" type="presParOf" srcId="{F62EF161-7F7A-4AF1-BB9D-CC2DE92728EE}" destId="{0B9B6FE1-D82B-4C69-ACDF-58AA86C3B6B2}" srcOrd="0" destOrd="0" presId="urn:microsoft.com/office/officeart/2018/2/layout/IconCircleList"/>
    <dgm:cxn modelId="{EB8EEF39-2C77-4CEE-BA16-45AD4788BD1F}" type="presParOf" srcId="{F62EF161-7F7A-4AF1-BB9D-CC2DE92728EE}" destId="{674E160D-2F94-42F9-8D01-15F00E237B97}" srcOrd="1" destOrd="0" presId="urn:microsoft.com/office/officeart/2018/2/layout/IconCircleList"/>
    <dgm:cxn modelId="{25BBA5B4-C037-4AF4-A4AD-4012D2F93844}" type="presParOf" srcId="{F62EF161-7F7A-4AF1-BB9D-CC2DE92728EE}" destId="{E37601FC-32D7-41FE-9241-C9C5764210BB}" srcOrd="2" destOrd="0" presId="urn:microsoft.com/office/officeart/2018/2/layout/IconCircleList"/>
    <dgm:cxn modelId="{8E0E6931-2E37-4137-B447-3EFCC261B952}" type="presParOf" srcId="{F62EF161-7F7A-4AF1-BB9D-CC2DE92728EE}" destId="{7E2C2A0C-B606-4300-8F02-65E97BEC0271}" srcOrd="3" destOrd="0" presId="urn:microsoft.com/office/officeart/2018/2/layout/IconCircleList"/>
    <dgm:cxn modelId="{58EFA4BF-B341-47F7-87E3-379CAFCD4FC8}" type="presParOf" srcId="{44D6A180-D660-4FC0-AFC5-687BF57F801F}" destId="{494AC12E-7BD6-4788-97D6-1EBE95A6534F}" srcOrd="3" destOrd="0" presId="urn:microsoft.com/office/officeart/2018/2/layout/IconCircleList"/>
    <dgm:cxn modelId="{EC17394B-631B-477E-BC2F-3E07623EA4D6}" type="presParOf" srcId="{44D6A180-D660-4FC0-AFC5-687BF57F801F}" destId="{F975BC5D-E90F-434A-A5DC-58066B7B3A71}" srcOrd="4" destOrd="0" presId="urn:microsoft.com/office/officeart/2018/2/layout/IconCircleList"/>
    <dgm:cxn modelId="{7CA3A4A7-B2A0-4527-9693-DC27EA7B7192}" type="presParOf" srcId="{F975BC5D-E90F-434A-A5DC-58066B7B3A71}" destId="{B23C9ECD-C22E-4BF7-8638-78E1BDBF2A41}" srcOrd="0" destOrd="0" presId="urn:microsoft.com/office/officeart/2018/2/layout/IconCircleList"/>
    <dgm:cxn modelId="{3CFD2E51-8072-459D-84F9-DA3B82A9DBBB}" type="presParOf" srcId="{F975BC5D-E90F-434A-A5DC-58066B7B3A71}" destId="{A5A88108-43AF-4D11-B6A0-E4A065C9172F}" srcOrd="1" destOrd="0" presId="urn:microsoft.com/office/officeart/2018/2/layout/IconCircleList"/>
    <dgm:cxn modelId="{EAE36F4B-B711-413E-95A2-A1519FC17BCA}" type="presParOf" srcId="{F975BC5D-E90F-434A-A5DC-58066B7B3A71}" destId="{21AFFB74-B16C-45E8-8F03-90BFF3429B6C}" srcOrd="2" destOrd="0" presId="urn:microsoft.com/office/officeart/2018/2/layout/IconCircleList"/>
    <dgm:cxn modelId="{BD60188E-69F9-4569-BA8E-7D53A55FB1FB}" type="presParOf" srcId="{F975BC5D-E90F-434A-A5DC-58066B7B3A71}" destId="{198F2BA4-D904-4F05-B192-CD2A5AC52D21}" srcOrd="3" destOrd="0" presId="urn:microsoft.com/office/officeart/2018/2/layout/IconCircleList"/>
    <dgm:cxn modelId="{F520F23E-BE61-4D62-B9A7-6C9363670F55}" type="presParOf" srcId="{44D6A180-D660-4FC0-AFC5-687BF57F801F}" destId="{8AC8A45D-AD6E-47F7-A096-0BEB49A70BCC}" srcOrd="5" destOrd="0" presId="urn:microsoft.com/office/officeart/2018/2/layout/IconCircleList"/>
    <dgm:cxn modelId="{1C2BB045-9583-40B8-A21A-AF5DC1017970}" type="presParOf" srcId="{44D6A180-D660-4FC0-AFC5-687BF57F801F}" destId="{26D431D4-C3E2-47CD-9DBB-CE8294037772}" srcOrd="6" destOrd="0" presId="urn:microsoft.com/office/officeart/2018/2/layout/IconCircleList"/>
    <dgm:cxn modelId="{76828D6D-D819-4D2D-AF96-4B955ABD7E9C}" type="presParOf" srcId="{26D431D4-C3E2-47CD-9DBB-CE8294037772}" destId="{35994498-7250-4CE3-BCE2-E83CB6D43EB9}" srcOrd="0" destOrd="0" presId="urn:microsoft.com/office/officeart/2018/2/layout/IconCircleList"/>
    <dgm:cxn modelId="{FB34A4F3-BA25-413F-93B8-BABA5271912E}" type="presParOf" srcId="{26D431D4-C3E2-47CD-9DBB-CE8294037772}" destId="{4508F793-8239-4120-A0F8-D52EAE9C8929}" srcOrd="1" destOrd="0" presId="urn:microsoft.com/office/officeart/2018/2/layout/IconCircleList"/>
    <dgm:cxn modelId="{F1C11D35-75AC-4A82-8D42-7588F146229B}" type="presParOf" srcId="{26D431D4-C3E2-47CD-9DBB-CE8294037772}" destId="{5E92C7EB-7105-4BDB-8E80-EF98617810E5}" srcOrd="2" destOrd="0" presId="urn:microsoft.com/office/officeart/2018/2/layout/IconCircleList"/>
    <dgm:cxn modelId="{667F0A20-8280-4286-9B7F-C3DBEB20D139}" type="presParOf" srcId="{26D431D4-C3E2-47CD-9DBB-CE8294037772}" destId="{2F67A0AA-B806-4530-8B35-3D328A914A18}" srcOrd="3" destOrd="0" presId="urn:microsoft.com/office/officeart/2018/2/layout/IconCircleList"/>
    <dgm:cxn modelId="{09760566-B0FA-4BD2-B753-2E4F8E4EB5B0}" type="presParOf" srcId="{44D6A180-D660-4FC0-AFC5-687BF57F801F}" destId="{12A49AC0-0638-4624-95B4-55DCD78652AD}" srcOrd="7" destOrd="0" presId="urn:microsoft.com/office/officeart/2018/2/layout/IconCircleList"/>
    <dgm:cxn modelId="{3A99B013-6933-4997-9C4E-348324DF67E2}" type="presParOf" srcId="{44D6A180-D660-4FC0-AFC5-687BF57F801F}" destId="{3F51F063-32B8-46C6-A66B-0CEAF671DA1A}" srcOrd="8" destOrd="0" presId="urn:microsoft.com/office/officeart/2018/2/layout/IconCircleList"/>
    <dgm:cxn modelId="{F9C19C76-CF83-4F2A-A188-A9A3E37F14F4}" type="presParOf" srcId="{3F51F063-32B8-46C6-A66B-0CEAF671DA1A}" destId="{A304AB6E-8F6F-48DF-90DD-6551D214E69D}" srcOrd="0" destOrd="0" presId="urn:microsoft.com/office/officeart/2018/2/layout/IconCircleList"/>
    <dgm:cxn modelId="{68E0DBB6-5C71-4849-BA10-E579C75DED9A}" type="presParOf" srcId="{3F51F063-32B8-46C6-A66B-0CEAF671DA1A}" destId="{106C28DC-16B9-4F4F-B4B6-47AF85E4FFCB}" srcOrd="1" destOrd="0" presId="urn:microsoft.com/office/officeart/2018/2/layout/IconCircleList"/>
    <dgm:cxn modelId="{BC4D9F7F-AC70-4054-A048-6BE5C8B019DA}" type="presParOf" srcId="{3F51F063-32B8-46C6-A66B-0CEAF671DA1A}" destId="{28FE1CB0-0C71-4D1C-97A4-588B77B8DEF6}" srcOrd="2" destOrd="0" presId="urn:microsoft.com/office/officeart/2018/2/layout/IconCircleList"/>
    <dgm:cxn modelId="{51542D71-0998-4AC0-8D89-CD48B2DFCA17}" type="presParOf" srcId="{3F51F063-32B8-46C6-A66B-0CEAF671DA1A}" destId="{4E0AEA99-D416-4875-9894-3D976FF9F162}" srcOrd="3" destOrd="0" presId="urn:microsoft.com/office/officeart/2018/2/layout/IconCircleList"/>
    <dgm:cxn modelId="{4DF29C3B-9B55-4846-A3A7-F474A4D25594}" type="presParOf" srcId="{44D6A180-D660-4FC0-AFC5-687BF57F801F}" destId="{0717ABE5-240C-4BA6-9C01-69C70981930B}" srcOrd="9" destOrd="0" presId="urn:microsoft.com/office/officeart/2018/2/layout/IconCircleList"/>
    <dgm:cxn modelId="{120870E9-F731-4315-924E-0BE3D448505C}" type="presParOf" srcId="{44D6A180-D660-4FC0-AFC5-687BF57F801F}" destId="{EA5ECFDA-7371-4AE1-BD10-A1805025CBB3}" srcOrd="10" destOrd="0" presId="urn:microsoft.com/office/officeart/2018/2/layout/IconCircleList"/>
    <dgm:cxn modelId="{2E469AAE-E23E-49EB-9F00-6638DCBBFEAA}" type="presParOf" srcId="{EA5ECFDA-7371-4AE1-BD10-A1805025CBB3}" destId="{0E68FBE8-0B7F-4A5B-922B-4A5E68EA9811}" srcOrd="0" destOrd="0" presId="urn:microsoft.com/office/officeart/2018/2/layout/IconCircleList"/>
    <dgm:cxn modelId="{2E38DD12-8B44-4E22-8E4F-959A028AF4E0}" type="presParOf" srcId="{EA5ECFDA-7371-4AE1-BD10-A1805025CBB3}" destId="{4EBF7FA2-FBCF-42FE-8911-DE2082623422}" srcOrd="1" destOrd="0" presId="urn:microsoft.com/office/officeart/2018/2/layout/IconCircleList"/>
    <dgm:cxn modelId="{04FF4D3D-FEA5-481A-96F0-46EE2D7C3BF3}" type="presParOf" srcId="{EA5ECFDA-7371-4AE1-BD10-A1805025CBB3}" destId="{1FDE0933-8D83-42FA-A914-8CFAC0D48F87}" srcOrd="2" destOrd="0" presId="urn:microsoft.com/office/officeart/2018/2/layout/IconCircleList"/>
    <dgm:cxn modelId="{84EC4C82-61A6-4337-B6D4-7E787E618E3D}" type="presParOf" srcId="{EA5ECFDA-7371-4AE1-BD10-A1805025CBB3}" destId="{5AA584E0-8DDF-4596-BCB1-A820A8A5F8EE}" srcOrd="3" destOrd="0" presId="urn:microsoft.com/office/officeart/2018/2/layout/IconCircleList"/>
    <dgm:cxn modelId="{45251236-7CC8-4B3F-9CAE-307544A323BA}" type="presParOf" srcId="{44D6A180-D660-4FC0-AFC5-687BF57F801F}" destId="{82E13F32-7593-430B-8D5D-ABB7AACD1484}" srcOrd="11" destOrd="0" presId="urn:microsoft.com/office/officeart/2018/2/layout/IconCircleList"/>
    <dgm:cxn modelId="{2B260A61-BEBD-4514-A2EB-626AF8ABA23C}" type="presParOf" srcId="{44D6A180-D660-4FC0-AFC5-687BF57F801F}" destId="{3C404193-967A-443B-AEE6-EBB827664EEE}" srcOrd="12" destOrd="0" presId="urn:microsoft.com/office/officeart/2018/2/layout/IconCircleList"/>
    <dgm:cxn modelId="{CBF97AB7-AB25-4270-B269-A4B2CF3DFEC8}" type="presParOf" srcId="{3C404193-967A-443B-AEE6-EBB827664EEE}" destId="{1D02F608-F60F-432A-806A-C381B537FACA}" srcOrd="0" destOrd="0" presId="urn:microsoft.com/office/officeart/2018/2/layout/IconCircleList"/>
    <dgm:cxn modelId="{7FFB014F-BBE7-46BF-9969-02F12ADB5F42}" type="presParOf" srcId="{3C404193-967A-443B-AEE6-EBB827664EEE}" destId="{384BC7B6-3E46-49EE-A212-70045EE4A653}" srcOrd="1" destOrd="0" presId="urn:microsoft.com/office/officeart/2018/2/layout/IconCircleList"/>
    <dgm:cxn modelId="{8E4EB7E1-7A59-41A9-9CCE-A768AB8F57A1}" type="presParOf" srcId="{3C404193-967A-443B-AEE6-EBB827664EEE}" destId="{9A813AD4-6B74-4459-8990-D9DB792773AB}" srcOrd="2" destOrd="0" presId="urn:microsoft.com/office/officeart/2018/2/layout/IconCircleList"/>
    <dgm:cxn modelId="{C22C4412-22CD-43AC-B676-9D3F4BA7CD4A}" type="presParOf" srcId="{3C404193-967A-443B-AEE6-EBB827664EEE}" destId="{3C620674-CC50-4012-98C4-84649A8AE5B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9D7D1-3E1E-49B2-82D5-1E24DFA5E74C}"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A41E196-65C0-44A3-840F-066DF84E1930}">
      <dgm:prSet phldrT="[Text]"/>
      <dgm:spPr/>
      <dgm:t>
        <a:bodyPr/>
        <a:lstStyle/>
        <a:p>
          <a:pPr>
            <a:lnSpc>
              <a:spcPct val="100000"/>
            </a:lnSpc>
          </a:pPr>
          <a:r>
            <a:rPr lang="en-US" b="1" i="1"/>
            <a:t>Health Hazards</a:t>
          </a:r>
        </a:p>
      </dgm:t>
    </dgm:pt>
    <dgm:pt modelId="{63D9750C-78FD-4F26-A98A-11F58CB3552C}" type="parTrans" cxnId="{F8C495AE-8AD0-46BF-8240-B00A6CCE2308}">
      <dgm:prSet/>
      <dgm:spPr/>
      <dgm:t>
        <a:bodyPr/>
        <a:lstStyle/>
        <a:p>
          <a:endParaRPr lang="en-US"/>
        </a:p>
      </dgm:t>
    </dgm:pt>
    <dgm:pt modelId="{958924B2-E6B6-4FFF-8FA0-92611893096B}" type="sibTrans" cxnId="{F8C495AE-8AD0-46BF-8240-B00A6CCE2308}">
      <dgm:prSet/>
      <dgm:spPr/>
      <dgm:t>
        <a:bodyPr/>
        <a:lstStyle/>
        <a:p>
          <a:endParaRPr lang="en-US"/>
        </a:p>
      </dgm:t>
    </dgm:pt>
    <dgm:pt modelId="{E72C437C-FA07-4020-B19D-DE23D2DE3AAD}">
      <dgm:prSet phldrT="[Text]"/>
      <dgm:spPr/>
      <dgm:t>
        <a:bodyPr/>
        <a:lstStyle/>
        <a:p>
          <a:pPr>
            <a:lnSpc>
              <a:spcPct val="100000"/>
            </a:lnSpc>
          </a:pPr>
          <a:r>
            <a:rPr lang="en-US" b="1" i="1"/>
            <a:t>Environmental Catastrophe on Host Communities</a:t>
          </a:r>
          <a:endParaRPr lang="en-US" b="1" i="1" dirty="0"/>
        </a:p>
      </dgm:t>
    </dgm:pt>
    <dgm:pt modelId="{F9E6D31C-649D-456D-8378-1FE74F2232C4}" type="parTrans" cxnId="{B543AB41-69A1-44FA-9CF9-3CB135EEC724}">
      <dgm:prSet/>
      <dgm:spPr/>
      <dgm:t>
        <a:bodyPr/>
        <a:lstStyle/>
        <a:p>
          <a:endParaRPr lang="en-US"/>
        </a:p>
      </dgm:t>
    </dgm:pt>
    <dgm:pt modelId="{3D47E41F-362C-45A0-89F9-1171983BACFC}" type="sibTrans" cxnId="{B543AB41-69A1-44FA-9CF9-3CB135EEC724}">
      <dgm:prSet/>
      <dgm:spPr/>
      <dgm:t>
        <a:bodyPr/>
        <a:lstStyle/>
        <a:p>
          <a:endParaRPr lang="en-US"/>
        </a:p>
      </dgm:t>
    </dgm:pt>
    <dgm:pt modelId="{18FF569F-39DC-474A-9C7B-C9E814641C5C}">
      <dgm:prSet phldrT="[Text]"/>
      <dgm:spPr/>
      <dgm:t>
        <a:bodyPr/>
        <a:lstStyle/>
        <a:p>
          <a:pPr>
            <a:lnSpc>
              <a:spcPct val="100000"/>
            </a:lnSpc>
          </a:pPr>
          <a:r>
            <a:rPr lang="en-US" b="1" i="1"/>
            <a:t>Destruction of the Ecosystem</a:t>
          </a:r>
          <a:endParaRPr lang="en-US" b="1" i="1" dirty="0"/>
        </a:p>
      </dgm:t>
    </dgm:pt>
    <dgm:pt modelId="{D0BFA3DF-0FA4-480B-B0DA-DFAE9BDA3A28}" type="parTrans" cxnId="{D43C3FA1-FA98-47B7-9400-2C670E81883F}">
      <dgm:prSet/>
      <dgm:spPr/>
      <dgm:t>
        <a:bodyPr/>
        <a:lstStyle/>
        <a:p>
          <a:endParaRPr lang="en-US"/>
        </a:p>
      </dgm:t>
    </dgm:pt>
    <dgm:pt modelId="{508E2CC5-2ADD-4BBB-B84B-EF28D7F06872}" type="sibTrans" cxnId="{D43C3FA1-FA98-47B7-9400-2C670E81883F}">
      <dgm:prSet/>
      <dgm:spPr/>
      <dgm:t>
        <a:bodyPr/>
        <a:lstStyle/>
        <a:p>
          <a:endParaRPr lang="en-US"/>
        </a:p>
      </dgm:t>
    </dgm:pt>
    <dgm:pt modelId="{19C2B1F7-4BA7-4678-8232-C825B3DE65F3}">
      <dgm:prSet phldrT="[Text]"/>
      <dgm:spPr/>
      <dgm:t>
        <a:bodyPr/>
        <a:lstStyle/>
        <a:p>
          <a:pPr>
            <a:lnSpc>
              <a:spcPct val="100000"/>
            </a:lnSpc>
          </a:pPr>
          <a:r>
            <a:rPr lang="en-US" b="1" i="1"/>
            <a:t>Lose of National Wealth </a:t>
          </a:r>
        </a:p>
      </dgm:t>
    </dgm:pt>
    <dgm:pt modelId="{C44D30B1-47F3-48E8-9F87-4E6CD57C1EE6}" type="parTrans" cxnId="{114D3F3F-FCBF-4753-9769-3098A088B161}">
      <dgm:prSet/>
      <dgm:spPr/>
      <dgm:t>
        <a:bodyPr/>
        <a:lstStyle/>
        <a:p>
          <a:endParaRPr lang="en-US"/>
        </a:p>
      </dgm:t>
    </dgm:pt>
    <dgm:pt modelId="{4B19C384-1516-4D3A-A0C9-AC0105D51908}" type="sibTrans" cxnId="{114D3F3F-FCBF-4753-9769-3098A088B161}">
      <dgm:prSet/>
      <dgm:spPr/>
      <dgm:t>
        <a:bodyPr/>
        <a:lstStyle/>
        <a:p>
          <a:endParaRPr lang="en-US"/>
        </a:p>
      </dgm:t>
    </dgm:pt>
    <dgm:pt modelId="{674EB31A-6EFF-4F89-8005-49A812001A08}">
      <dgm:prSet phldrT="[Text]"/>
      <dgm:spPr/>
      <dgm:t>
        <a:bodyPr/>
        <a:lstStyle/>
        <a:p>
          <a:pPr>
            <a:lnSpc>
              <a:spcPct val="100000"/>
            </a:lnSpc>
          </a:pPr>
          <a:r>
            <a:rPr lang="en-US" b="1" i="1"/>
            <a:t>Increased Climate Change Effect</a:t>
          </a:r>
        </a:p>
      </dgm:t>
    </dgm:pt>
    <dgm:pt modelId="{512C0B21-03AC-4C57-A704-C7E24115BF91}" type="parTrans" cxnId="{FAA37C59-0641-4428-B6CC-67A31BBCA085}">
      <dgm:prSet/>
      <dgm:spPr/>
      <dgm:t>
        <a:bodyPr/>
        <a:lstStyle/>
        <a:p>
          <a:endParaRPr lang="en-US"/>
        </a:p>
      </dgm:t>
    </dgm:pt>
    <dgm:pt modelId="{DC4ED8DC-92F9-4F43-8096-349545298257}" type="sibTrans" cxnId="{FAA37C59-0641-4428-B6CC-67A31BBCA085}">
      <dgm:prSet/>
      <dgm:spPr/>
      <dgm:t>
        <a:bodyPr/>
        <a:lstStyle/>
        <a:p>
          <a:endParaRPr lang="en-US"/>
        </a:p>
      </dgm:t>
    </dgm:pt>
    <dgm:pt modelId="{FDD3BCFA-E934-4405-8571-9B5960EAE597}" type="pres">
      <dgm:prSet presAssocID="{5149D7D1-3E1E-49B2-82D5-1E24DFA5E74C}" presName="root" presStyleCnt="0">
        <dgm:presLayoutVars>
          <dgm:dir/>
          <dgm:resizeHandles val="exact"/>
        </dgm:presLayoutVars>
      </dgm:prSet>
      <dgm:spPr/>
    </dgm:pt>
    <dgm:pt modelId="{71953DD5-8AC3-496E-8B87-609CC02C4DAC}" type="pres">
      <dgm:prSet presAssocID="{2A41E196-65C0-44A3-840F-066DF84E1930}" presName="compNode" presStyleCnt="0"/>
      <dgm:spPr/>
    </dgm:pt>
    <dgm:pt modelId="{86026486-1E6E-4E23-BE94-3CDD0D086FF3}" type="pres">
      <dgm:prSet presAssocID="{2A41E196-65C0-44A3-840F-066DF84E19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0B180865-6B69-45A2-89DC-D89CBFE130BC}" type="pres">
      <dgm:prSet presAssocID="{2A41E196-65C0-44A3-840F-066DF84E1930}" presName="spaceRect" presStyleCnt="0"/>
      <dgm:spPr/>
    </dgm:pt>
    <dgm:pt modelId="{B6107BDD-3A6C-45B9-A744-54410B6A9710}" type="pres">
      <dgm:prSet presAssocID="{2A41E196-65C0-44A3-840F-066DF84E1930}" presName="textRect" presStyleLbl="revTx" presStyleIdx="0" presStyleCnt="5">
        <dgm:presLayoutVars>
          <dgm:chMax val="1"/>
          <dgm:chPref val="1"/>
        </dgm:presLayoutVars>
      </dgm:prSet>
      <dgm:spPr/>
    </dgm:pt>
    <dgm:pt modelId="{AA624B11-F8D4-411B-8263-77114EE59349}" type="pres">
      <dgm:prSet presAssocID="{958924B2-E6B6-4FFF-8FA0-92611893096B}" presName="sibTrans" presStyleCnt="0"/>
      <dgm:spPr/>
    </dgm:pt>
    <dgm:pt modelId="{2068EDC0-91F9-43EF-9CAE-DD2DDEE24A59}" type="pres">
      <dgm:prSet presAssocID="{E72C437C-FA07-4020-B19D-DE23D2DE3AAD}" presName="compNode" presStyleCnt="0"/>
      <dgm:spPr/>
    </dgm:pt>
    <dgm:pt modelId="{2E7C6F0C-D910-47FB-9294-32EC05DBA22C}" type="pres">
      <dgm:prSet presAssocID="{E72C437C-FA07-4020-B19D-DE23D2DE3AA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584CC837-D5A3-4F5C-90F6-427EF3486570}" type="pres">
      <dgm:prSet presAssocID="{E72C437C-FA07-4020-B19D-DE23D2DE3AAD}" presName="spaceRect" presStyleCnt="0"/>
      <dgm:spPr/>
    </dgm:pt>
    <dgm:pt modelId="{A7231EBF-C490-4B06-B8C7-9A1DC81F6C06}" type="pres">
      <dgm:prSet presAssocID="{E72C437C-FA07-4020-B19D-DE23D2DE3AAD}" presName="textRect" presStyleLbl="revTx" presStyleIdx="1" presStyleCnt="5">
        <dgm:presLayoutVars>
          <dgm:chMax val="1"/>
          <dgm:chPref val="1"/>
        </dgm:presLayoutVars>
      </dgm:prSet>
      <dgm:spPr/>
    </dgm:pt>
    <dgm:pt modelId="{00D48C46-89FA-4B50-9D8E-C6AC2D66EA73}" type="pres">
      <dgm:prSet presAssocID="{3D47E41F-362C-45A0-89F9-1171983BACFC}" presName="sibTrans" presStyleCnt="0"/>
      <dgm:spPr/>
    </dgm:pt>
    <dgm:pt modelId="{61520E02-4082-4DE4-9681-CD612C45AD05}" type="pres">
      <dgm:prSet presAssocID="{18FF569F-39DC-474A-9C7B-C9E814641C5C}" presName="compNode" presStyleCnt="0"/>
      <dgm:spPr/>
    </dgm:pt>
    <dgm:pt modelId="{CABE918A-D36F-45DA-971D-9F9EBD69680B}" type="pres">
      <dgm:prSet presAssocID="{18FF569F-39DC-474A-9C7B-C9E814641C5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tainability"/>
        </a:ext>
      </dgm:extLst>
    </dgm:pt>
    <dgm:pt modelId="{822D3FD1-3350-440E-8AE3-FFD88B7D0330}" type="pres">
      <dgm:prSet presAssocID="{18FF569F-39DC-474A-9C7B-C9E814641C5C}" presName="spaceRect" presStyleCnt="0"/>
      <dgm:spPr/>
    </dgm:pt>
    <dgm:pt modelId="{889FCBBB-5154-4D67-A6A9-077D99D7DD7D}" type="pres">
      <dgm:prSet presAssocID="{18FF569F-39DC-474A-9C7B-C9E814641C5C}" presName="textRect" presStyleLbl="revTx" presStyleIdx="2" presStyleCnt="5">
        <dgm:presLayoutVars>
          <dgm:chMax val="1"/>
          <dgm:chPref val="1"/>
        </dgm:presLayoutVars>
      </dgm:prSet>
      <dgm:spPr/>
    </dgm:pt>
    <dgm:pt modelId="{15E97C20-A0E4-49D1-91DD-87A0D76B924A}" type="pres">
      <dgm:prSet presAssocID="{508E2CC5-2ADD-4BBB-B84B-EF28D7F06872}" presName="sibTrans" presStyleCnt="0"/>
      <dgm:spPr/>
    </dgm:pt>
    <dgm:pt modelId="{32B4E21D-FD69-464A-BFF6-A01B729416FC}" type="pres">
      <dgm:prSet presAssocID="{19C2B1F7-4BA7-4678-8232-C825B3DE65F3}" presName="compNode" presStyleCnt="0"/>
      <dgm:spPr/>
    </dgm:pt>
    <dgm:pt modelId="{2F412654-B9C5-488C-8F83-CF3176301AE4}" type="pres">
      <dgm:prSet presAssocID="{19C2B1F7-4BA7-4678-8232-C825B3DE65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1DDB8164-5C62-4DD1-8B55-A53C820BA6D4}" type="pres">
      <dgm:prSet presAssocID="{19C2B1F7-4BA7-4678-8232-C825B3DE65F3}" presName="spaceRect" presStyleCnt="0"/>
      <dgm:spPr/>
    </dgm:pt>
    <dgm:pt modelId="{D0EBC21D-9B7D-4D1E-9C2C-0C73AA0DBC5C}" type="pres">
      <dgm:prSet presAssocID="{19C2B1F7-4BA7-4678-8232-C825B3DE65F3}" presName="textRect" presStyleLbl="revTx" presStyleIdx="3" presStyleCnt="5">
        <dgm:presLayoutVars>
          <dgm:chMax val="1"/>
          <dgm:chPref val="1"/>
        </dgm:presLayoutVars>
      </dgm:prSet>
      <dgm:spPr/>
    </dgm:pt>
    <dgm:pt modelId="{F3C0833F-2B3A-4B8A-8858-7352965601E1}" type="pres">
      <dgm:prSet presAssocID="{4B19C384-1516-4D3A-A0C9-AC0105D51908}" presName="sibTrans" presStyleCnt="0"/>
      <dgm:spPr/>
    </dgm:pt>
    <dgm:pt modelId="{2433DDF7-B26C-47E5-8F0B-9B9D41E4C277}" type="pres">
      <dgm:prSet presAssocID="{674EB31A-6EFF-4F89-8005-49A812001A08}" presName="compNode" presStyleCnt="0"/>
      <dgm:spPr/>
    </dgm:pt>
    <dgm:pt modelId="{303179F8-C245-4565-8E60-A294B87E866E}" type="pres">
      <dgm:prSet presAssocID="{674EB31A-6EFF-4F89-8005-49A812001A0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ermometer"/>
        </a:ext>
      </dgm:extLst>
    </dgm:pt>
    <dgm:pt modelId="{628D292B-C419-492F-B7DA-0C12EB6540FC}" type="pres">
      <dgm:prSet presAssocID="{674EB31A-6EFF-4F89-8005-49A812001A08}" presName="spaceRect" presStyleCnt="0"/>
      <dgm:spPr/>
    </dgm:pt>
    <dgm:pt modelId="{5A071577-556F-4E2F-9632-A0E152B2752C}" type="pres">
      <dgm:prSet presAssocID="{674EB31A-6EFF-4F89-8005-49A812001A08}" presName="textRect" presStyleLbl="revTx" presStyleIdx="4" presStyleCnt="5">
        <dgm:presLayoutVars>
          <dgm:chMax val="1"/>
          <dgm:chPref val="1"/>
        </dgm:presLayoutVars>
      </dgm:prSet>
      <dgm:spPr/>
    </dgm:pt>
  </dgm:ptLst>
  <dgm:cxnLst>
    <dgm:cxn modelId="{114D3F3F-FCBF-4753-9769-3098A088B161}" srcId="{5149D7D1-3E1E-49B2-82D5-1E24DFA5E74C}" destId="{19C2B1F7-4BA7-4678-8232-C825B3DE65F3}" srcOrd="3" destOrd="0" parTransId="{C44D30B1-47F3-48E8-9F87-4E6CD57C1EE6}" sibTransId="{4B19C384-1516-4D3A-A0C9-AC0105D51908}"/>
    <dgm:cxn modelId="{2C288140-7146-4800-AC44-44DF4EC1F77D}" type="presOf" srcId="{5149D7D1-3E1E-49B2-82D5-1E24DFA5E74C}" destId="{FDD3BCFA-E934-4405-8571-9B5960EAE597}" srcOrd="0" destOrd="0" presId="urn:microsoft.com/office/officeart/2018/2/layout/IconLabelList"/>
    <dgm:cxn modelId="{DC933760-BB5A-4534-8F99-7605D73BA4F0}" type="presOf" srcId="{674EB31A-6EFF-4F89-8005-49A812001A08}" destId="{5A071577-556F-4E2F-9632-A0E152B2752C}" srcOrd="0" destOrd="0" presId="urn:microsoft.com/office/officeart/2018/2/layout/IconLabelList"/>
    <dgm:cxn modelId="{B543AB41-69A1-44FA-9CF9-3CB135EEC724}" srcId="{5149D7D1-3E1E-49B2-82D5-1E24DFA5E74C}" destId="{E72C437C-FA07-4020-B19D-DE23D2DE3AAD}" srcOrd="1" destOrd="0" parTransId="{F9E6D31C-649D-456D-8378-1FE74F2232C4}" sibTransId="{3D47E41F-362C-45A0-89F9-1171983BACFC}"/>
    <dgm:cxn modelId="{A62E686F-0133-4DC7-8F34-1FAA4DD4C578}" type="presOf" srcId="{E72C437C-FA07-4020-B19D-DE23D2DE3AAD}" destId="{A7231EBF-C490-4B06-B8C7-9A1DC81F6C06}" srcOrd="0" destOrd="0" presId="urn:microsoft.com/office/officeart/2018/2/layout/IconLabelList"/>
    <dgm:cxn modelId="{FAA37C59-0641-4428-B6CC-67A31BBCA085}" srcId="{5149D7D1-3E1E-49B2-82D5-1E24DFA5E74C}" destId="{674EB31A-6EFF-4F89-8005-49A812001A08}" srcOrd="4" destOrd="0" parTransId="{512C0B21-03AC-4C57-A704-C7E24115BF91}" sibTransId="{DC4ED8DC-92F9-4F43-8096-349545298257}"/>
    <dgm:cxn modelId="{C5FB0387-8748-440F-A210-EEF66D933012}" type="presOf" srcId="{19C2B1F7-4BA7-4678-8232-C825B3DE65F3}" destId="{D0EBC21D-9B7D-4D1E-9C2C-0C73AA0DBC5C}" srcOrd="0" destOrd="0" presId="urn:microsoft.com/office/officeart/2018/2/layout/IconLabelList"/>
    <dgm:cxn modelId="{D43C3FA1-FA98-47B7-9400-2C670E81883F}" srcId="{5149D7D1-3E1E-49B2-82D5-1E24DFA5E74C}" destId="{18FF569F-39DC-474A-9C7B-C9E814641C5C}" srcOrd="2" destOrd="0" parTransId="{D0BFA3DF-0FA4-480B-B0DA-DFAE9BDA3A28}" sibTransId="{508E2CC5-2ADD-4BBB-B84B-EF28D7F06872}"/>
    <dgm:cxn modelId="{F8C495AE-8AD0-46BF-8240-B00A6CCE2308}" srcId="{5149D7D1-3E1E-49B2-82D5-1E24DFA5E74C}" destId="{2A41E196-65C0-44A3-840F-066DF84E1930}" srcOrd="0" destOrd="0" parTransId="{63D9750C-78FD-4F26-A98A-11F58CB3552C}" sibTransId="{958924B2-E6B6-4FFF-8FA0-92611893096B}"/>
    <dgm:cxn modelId="{6515BBBB-9EFC-40E8-AB11-4D123114BA6C}" type="presOf" srcId="{18FF569F-39DC-474A-9C7B-C9E814641C5C}" destId="{889FCBBB-5154-4D67-A6A9-077D99D7DD7D}" srcOrd="0" destOrd="0" presId="urn:microsoft.com/office/officeart/2018/2/layout/IconLabelList"/>
    <dgm:cxn modelId="{2CCD11E6-D97C-4932-8FF7-95177D41440B}" type="presOf" srcId="{2A41E196-65C0-44A3-840F-066DF84E1930}" destId="{B6107BDD-3A6C-45B9-A744-54410B6A9710}" srcOrd="0" destOrd="0" presId="urn:microsoft.com/office/officeart/2018/2/layout/IconLabelList"/>
    <dgm:cxn modelId="{CC30D344-CDBD-49FB-847D-05DB587D3F80}" type="presParOf" srcId="{FDD3BCFA-E934-4405-8571-9B5960EAE597}" destId="{71953DD5-8AC3-496E-8B87-609CC02C4DAC}" srcOrd="0" destOrd="0" presId="urn:microsoft.com/office/officeart/2018/2/layout/IconLabelList"/>
    <dgm:cxn modelId="{340C2EB0-C1DC-4CF7-8E5A-0CC89C06F62A}" type="presParOf" srcId="{71953DD5-8AC3-496E-8B87-609CC02C4DAC}" destId="{86026486-1E6E-4E23-BE94-3CDD0D086FF3}" srcOrd="0" destOrd="0" presId="urn:microsoft.com/office/officeart/2018/2/layout/IconLabelList"/>
    <dgm:cxn modelId="{0581F75B-D185-4DA8-9894-FA9F751C8B4C}" type="presParOf" srcId="{71953DD5-8AC3-496E-8B87-609CC02C4DAC}" destId="{0B180865-6B69-45A2-89DC-D89CBFE130BC}" srcOrd="1" destOrd="0" presId="urn:microsoft.com/office/officeart/2018/2/layout/IconLabelList"/>
    <dgm:cxn modelId="{DC7AB176-78C8-4B5D-97D6-3C9A9AFAF060}" type="presParOf" srcId="{71953DD5-8AC3-496E-8B87-609CC02C4DAC}" destId="{B6107BDD-3A6C-45B9-A744-54410B6A9710}" srcOrd="2" destOrd="0" presId="urn:microsoft.com/office/officeart/2018/2/layout/IconLabelList"/>
    <dgm:cxn modelId="{9F4353C3-95D8-4C7E-9A56-E5CE30CAA2F2}" type="presParOf" srcId="{FDD3BCFA-E934-4405-8571-9B5960EAE597}" destId="{AA624B11-F8D4-411B-8263-77114EE59349}" srcOrd="1" destOrd="0" presId="urn:microsoft.com/office/officeart/2018/2/layout/IconLabelList"/>
    <dgm:cxn modelId="{8259F05D-B766-4E96-BAFC-3A41A51AE588}" type="presParOf" srcId="{FDD3BCFA-E934-4405-8571-9B5960EAE597}" destId="{2068EDC0-91F9-43EF-9CAE-DD2DDEE24A59}" srcOrd="2" destOrd="0" presId="urn:microsoft.com/office/officeart/2018/2/layout/IconLabelList"/>
    <dgm:cxn modelId="{657C3476-6C44-45CB-B5BC-2BF55BA47471}" type="presParOf" srcId="{2068EDC0-91F9-43EF-9CAE-DD2DDEE24A59}" destId="{2E7C6F0C-D910-47FB-9294-32EC05DBA22C}" srcOrd="0" destOrd="0" presId="urn:microsoft.com/office/officeart/2018/2/layout/IconLabelList"/>
    <dgm:cxn modelId="{F717D824-40AC-4F23-9997-C1E426EFB80C}" type="presParOf" srcId="{2068EDC0-91F9-43EF-9CAE-DD2DDEE24A59}" destId="{584CC837-D5A3-4F5C-90F6-427EF3486570}" srcOrd="1" destOrd="0" presId="urn:microsoft.com/office/officeart/2018/2/layout/IconLabelList"/>
    <dgm:cxn modelId="{8093B59C-C1AC-4509-AE4A-D3B9D5496F71}" type="presParOf" srcId="{2068EDC0-91F9-43EF-9CAE-DD2DDEE24A59}" destId="{A7231EBF-C490-4B06-B8C7-9A1DC81F6C06}" srcOrd="2" destOrd="0" presId="urn:microsoft.com/office/officeart/2018/2/layout/IconLabelList"/>
    <dgm:cxn modelId="{C06ABAC9-6FE9-4892-93C8-7F5AAFB33E14}" type="presParOf" srcId="{FDD3BCFA-E934-4405-8571-9B5960EAE597}" destId="{00D48C46-89FA-4B50-9D8E-C6AC2D66EA73}" srcOrd="3" destOrd="0" presId="urn:microsoft.com/office/officeart/2018/2/layout/IconLabelList"/>
    <dgm:cxn modelId="{4CC1D535-E8EC-4D77-B809-784B5EBBD9E7}" type="presParOf" srcId="{FDD3BCFA-E934-4405-8571-9B5960EAE597}" destId="{61520E02-4082-4DE4-9681-CD612C45AD05}" srcOrd="4" destOrd="0" presId="urn:microsoft.com/office/officeart/2018/2/layout/IconLabelList"/>
    <dgm:cxn modelId="{D84A550D-3E67-4A49-A5FC-E19F3BC6BE80}" type="presParOf" srcId="{61520E02-4082-4DE4-9681-CD612C45AD05}" destId="{CABE918A-D36F-45DA-971D-9F9EBD69680B}" srcOrd="0" destOrd="0" presId="urn:microsoft.com/office/officeart/2018/2/layout/IconLabelList"/>
    <dgm:cxn modelId="{F6CCD725-90B1-484F-94D0-9C403E2E6E22}" type="presParOf" srcId="{61520E02-4082-4DE4-9681-CD612C45AD05}" destId="{822D3FD1-3350-440E-8AE3-FFD88B7D0330}" srcOrd="1" destOrd="0" presId="urn:microsoft.com/office/officeart/2018/2/layout/IconLabelList"/>
    <dgm:cxn modelId="{647A6BC8-ECBE-449A-8447-15612F50F0A1}" type="presParOf" srcId="{61520E02-4082-4DE4-9681-CD612C45AD05}" destId="{889FCBBB-5154-4D67-A6A9-077D99D7DD7D}" srcOrd="2" destOrd="0" presId="urn:microsoft.com/office/officeart/2018/2/layout/IconLabelList"/>
    <dgm:cxn modelId="{65104510-C198-462F-BC24-A97CF32400E2}" type="presParOf" srcId="{FDD3BCFA-E934-4405-8571-9B5960EAE597}" destId="{15E97C20-A0E4-49D1-91DD-87A0D76B924A}" srcOrd="5" destOrd="0" presId="urn:microsoft.com/office/officeart/2018/2/layout/IconLabelList"/>
    <dgm:cxn modelId="{0A220E08-A3C6-455D-8462-D36EA8BD5E1A}" type="presParOf" srcId="{FDD3BCFA-E934-4405-8571-9B5960EAE597}" destId="{32B4E21D-FD69-464A-BFF6-A01B729416FC}" srcOrd="6" destOrd="0" presId="urn:microsoft.com/office/officeart/2018/2/layout/IconLabelList"/>
    <dgm:cxn modelId="{3B2C5430-9BA4-47E4-81D8-D9D98AE9F848}" type="presParOf" srcId="{32B4E21D-FD69-464A-BFF6-A01B729416FC}" destId="{2F412654-B9C5-488C-8F83-CF3176301AE4}" srcOrd="0" destOrd="0" presId="urn:microsoft.com/office/officeart/2018/2/layout/IconLabelList"/>
    <dgm:cxn modelId="{AF849B3B-30BC-4B2F-9537-DBB8D6BD0493}" type="presParOf" srcId="{32B4E21D-FD69-464A-BFF6-A01B729416FC}" destId="{1DDB8164-5C62-4DD1-8B55-A53C820BA6D4}" srcOrd="1" destOrd="0" presId="urn:microsoft.com/office/officeart/2018/2/layout/IconLabelList"/>
    <dgm:cxn modelId="{1051E547-54B0-44B2-87A2-EF8B45C69D98}" type="presParOf" srcId="{32B4E21D-FD69-464A-BFF6-A01B729416FC}" destId="{D0EBC21D-9B7D-4D1E-9C2C-0C73AA0DBC5C}" srcOrd="2" destOrd="0" presId="urn:microsoft.com/office/officeart/2018/2/layout/IconLabelList"/>
    <dgm:cxn modelId="{43219443-50AD-4F6B-9F4F-07B3CA402CE2}" type="presParOf" srcId="{FDD3BCFA-E934-4405-8571-9B5960EAE597}" destId="{F3C0833F-2B3A-4B8A-8858-7352965601E1}" srcOrd="7" destOrd="0" presId="urn:microsoft.com/office/officeart/2018/2/layout/IconLabelList"/>
    <dgm:cxn modelId="{AA99DFBB-165A-4827-ACB7-04D9DCA25CB5}" type="presParOf" srcId="{FDD3BCFA-E934-4405-8571-9B5960EAE597}" destId="{2433DDF7-B26C-47E5-8F0B-9B9D41E4C277}" srcOrd="8" destOrd="0" presId="urn:microsoft.com/office/officeart/2018/2/layout/IconLabelList"/>
    <dgm:cxn modelId="{97741256-82DB-4DF3-B22D-5887BBAA23B4}" type="presParOf" srcId="{2433DDF7-B26C-47E5-8F0B-9B9D41E4C277}" destId="{303179F8-C245-4565-8E60-A294B87E866E}" srcOrd="0" destOrd="0" presId="urn:microsoft.com/office/officeart/2018/2/layout/IconLabelList"/>
    <dgm:cxn modelId="{2501C682-9661-4D58-9676-2CA043C8FC5C}" type="presParOf" srcId="{2433DDF7-B26C-47E5-8F0B-9B9D41E4C277}" destId="{628D292B-C419-492F-B7DA-0C12EB6540FC}" srcOrd="1" destOrd="0" presId="urn:microsoft.com/office/officeart/2018/2/layout/IconLabelList"/>
    <dgm:cxn modelId="{0145181D-07B5-4C3E-8ACD-E493EBDBA2EA}" type="presParOf" srcId="{2433DDF7-B26C-47E5-8F0B-9B9D41E4C277}" destId="{5A071577-556F-4E2F-9632-A0E152B2752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E6329-7D91-4B91-80C8-24961AEB828F}">
      <dsp:nvSpPr>
        <dsp:cNvPr id="0" name=""/>
        <dsp:cNvSpPr/>
      </dsp:nvSpPr>
      <dsp:spPr>
        <a:xfrm>
          <a:off x="2401272" y="58828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E8DD6-B943-4695-BBCC-446FED28DC3A}">
      <dsp:nvSpPr>
        <dsp:cNvPr id="0" name=""/>
        <dsp:cNvSpPr/>
      </dsp:nvSpPr>
      <dsp:spPr>
        <a:xfrm>
          <a:off x="1213272" y="3121961"/>
          <a:ext cx="4320000" cy="139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Environmental crime involves the violation of laws put in place to protect the environment and wildlife within a given jurisdiction. </a:t>
          </a:r>
        </a:p>
      </dsp:txBody>
      <dsp:txXfrm>
        <a:off x="1213272" y="3121961"/>
        <a:ext cx="4320000" cy="1397460"/>
      </dsp:txXfrm>
    </dsp:sp>
    <dsp:sp modelId="{822F98DA-64AA-45A5-8EDC-24FD5709102B}">
      <dsp:nvSpPr>
        <dsp:cNvPr id="0" name=""/>
        <dsp:cNvSpPr/>
      </dsp:nvSpPr>
      <dsp:spPr>
        <a:xfrm>
          <a:off x="7477273" y="58828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F09B0-AFB3-473D-9F0F-BD8328F6BF43}">
      <dsp:nvSpPr>
        <dsp:cNvPr id="0" name=""/>
        <dsp:cNvSpPr/>
      </dsp:nvSpPr>
      <dsp:spPr>
        <a:xfrm>
          <a:off x="6289273" y="3121961"/>
          <a:ext cx="4320000" cy="139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Typically, environmental crimes include the exploitation or trafficking of resources or animals for profit and can be organized into crimes involving the climate, forests, oceans and wildlife.</a:t>
          </a:r>
        </a:p>
      </dsp:txBody>
      <dsp:txXfrm>
        <a:off x="6289273" y="3121961"/>
        <a:ext cx="4320000" cy="1397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CB93-C424-44CC-9755-7D53A9764211}">
      <dsp:nvSpPr>
        <dsp:cNvPr id="0" name=""/>
        <dsp:cNvSpPr/>
      </dsp:nvSpPr>
      <dsp:spPr>
        <a:xfrm>
          <a:off x="205509" y="16114"/>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A7F34E-73FE-48CD-970F-6AC1BAE3FCAF}">
      <dsp:nvSpPr>
        <dsp:cNvPr id="0" name=""/>
        <dsp:cNvSpPr/>
      </dsp:nvSpPr>
      <dsp:spPr>
        <a:xfrm>
          <a:off x="396960" y="207566"/>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9B2B06-ED5E-44DC-8A05-AF2C35C8890B}">
      <dsp:nvSpPr>
        <dsp:cNvPr id="0" name=""/>
        <dsp:cNvSpPr/>
      </dsp:nvSpPr>
      <dsp:spPr>
        <a:xfrm>
          <a:off x="1312541"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Illegal mining and trade in minerals such as oil, gold, diamonds etc</a:t>
          </a:r>
          <a:endParaRPr lang="en-US" sz="1500" kern="1200"/>
        </a:p>
      </dsp:txBody>
      <dsp:txXfrm>
        <a:off x="1312541" y="16114"/>
        <a:ext cx="2148945" cy="911674"/>
      </dsp:txXfrm>
    </dsp:sp>
    <dsp:sp modelId="{0B9B6FE1-D82B-4C69-ACDF-58AA86C3B6B2}">
      <dsp:nvSpPr>
        <dsp:cNvPr id="0" name=""/>
        <dsp:cNvSpPr/>
      </dsp:nvSpPr>
      <dsp:spPr>
        <a:xfrm>
          <a:off x="3835925" y="16114"/>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E160D-2F94-42F9-8D01-15F00E237B97}">
      <dsp:nvSpPr>
        <dsp:cNvPr id="0" name=""/>
        <dsp:cNvSpPr/>
      </dsp:nvSpPr>
      <dsp:spPr>
        <a:xfrm>
          <a:off x="4027376" y="207566"/>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2C2A0C-B606-4300-8F02-65E97BEC0271}">
      <dsp:nvSpPr>
        <dsp:cNvPr id="0" name=""/>
        <dsp:cNvSpPr/>
      </dsp:nvSpPr>
      <dsp:spPr>
        <a:xfrm>
          <a:off x="4942957"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Illegal logging/deforestation and trade in timber</a:t>
          </a:r>
          <a:endParaRPr lang="en-US" sz="1500" kern="1200"/>
        </a:p>
      </dsp:txBody>
      <dsp:txXfrm>
        <a:off x="4942957" y="16114"/>
        <a:ext cx="2148945" cy="911674"/>
      </dsp:txXfrm>
    </dsp:sp>
    <dsp:sp modelId="{B23C9ECD-C22E-4BF7-8638-78E1BDBF2A41}">
      <dsp:nvSpPr>
        <dsp:cNvPr id="0" name=""/>
        <dsp:cNvSpPr/>
      </dsp:nvSpPr>
      <dsp:spPr>
        <a:xfrm>
          <a:off x="7466341" y="16114"/>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88108-43AF-4D11-B6A0-E4A065C9172F}">
      <dsp:nvSpPr>
        <dsp:cNvPr id="0" name=""/>
        <dsp:cNvSpPr/>
      </dsp:nvSpPr>
      <dsp:spPr>
        <a:xfrm>
          <a:off x="7657792" y="207566"/>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8F2BA4-D904-4F05-B192-CD2A5AC52D21}">
      <dsp:nvSpPr>
        <dsp:cNvPr id="0" name=""/>
        <dsp:cNvSpPr/>
      </dsp:nvSpPr>
      <dsp:spPr>
        <a:xfrm>
          <a:off x="8573374"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Unreported and unregulated fishing</a:t>
          </a:r>
          <a:endParaRPr lang="en-US" sz="1500" kern="1200"/>
        </a:p>
      </dsp:txBody>
      <dsp:txXfrm>
        <a:off x="8573374" y="16114"/>
        <a:ext cx="2148945" cy="911674"/>
      </dsp:txXfrm>
    </dsp:sp>
    <dsp:sp modelId="{35994498-7250-4CE3-BCE2-E83CB6D43EB9}">
      <dsp:nvSpPr>
        <dsp:cNvPr id="0" name=""/>
        <dsp:cNvSpPr/>
      </dsp:nvSpPr>
      <dsp:spPr>
        <a:xfrm>
          <a:off x="205509" y="1640565"/>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8F793-8239-4120-A0F8-D52EAE9C8929}">
      <dsp:nvSpPr>
        <dsp:cNvPr id="0" name=""/>
        <dsp:cNvSpPr/>
      </dsp:nvSpPr>
      <dsp:spPr>
        <a:xfrm>
          <a:off x="396960" y="1832017"/>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67A0AA-B806-4530-8B35-3D328A914A18}">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Illegal dumping and trade of chemicals and waste</a:t>
          </a:r>
          <a:endParaRPr lang="en-US" sz="1500" kern="1200"/>
        </a:p>
      </dsp:txBody>
      <dsp:txXfrm>
        <a:off x="1312541" y="1640565"/>
        <a:ext cx="2148945" cy="911674"/>
      </dsp:txXfrm>
    </dsp:sp>
    <dsp:sp modelId="{A304AB6E-8F6F-48DF-90DD-6551D214E69D}">
      <dsp:nvSpPr>
        <dsp:cNvPr id="0" name=""/>
        <dsp:cNvSpPr/>
      </dsp:nvSpPr>
      <dsp:spPr>
        <a:xfrm>
          <a:off x="3835925" y="1640565"/>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C28DC-16B9-4F4F-B4B6-47AF85E4FFCB}">
      <dsp:nvSpPr>
        <dsp:cNvPr id="0" name=""/>
        <dsp:cNvSpPr/>
      </dsp:nvSpPr>
      <dsp:spPr>
        <a:xfrm>
          <a:off x="4027376" y="1832017"/>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AEA99-D416-4875-9894-3D976FF9F162}">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Illegal wildlife and animal poaching</a:t>
          </a:r>
          <a:endParaRPr lang="en-US" sz="1500" kern="1200"/>
        </a:p>
      </dsp:txBody>
      <dsp:txXfrm>
        <a:off x="4942957" y="1640565"/>
        <a:ext cx="2148945" cy="911674"/>
      </dsp:txXfrm>
    </dsp:sp>
    <dsp:sp modelId="{0E68FBE8-0B7F-4A5B-922B-4A5E68EA9811}">
      <dsp:nvSpPr>
        <dsp:cNvPr id="0" name=""/>
        <dsp:cNvSpPr/>
      </dsp:nvSpPr>
      <dsp:spPr>
        <a:xfrm>
          <a:off x="7466341" y="164056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F7FA2-FBCF-42FE-8911-DE2082623422}">
      <dsp:nvSpPr>
        <dsp:cNvPr id="0" name=""/>
        <dsp:cNvSpPr/>
      </dsp:nvSpPr>
      <dsp:spPr>
        <a:xfrm>
          <a:off x="7657792" y="1832017"/>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A584E0-8DDF-4596-BCB1-A820A8A5F8EE}">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Illegal production and trade of ozone-depleting substances</a:t>
          </a:r>
          <a:endParaRPr lang="en-US" sz="1500" kern="1200"/>
        </a:p>
      </dsp:txBody>
      <dsp:txXfrm>
        <a:off x="8573374" y="1640565"/>
        <a:ext cx="2148945" cy="911674"/>
      </dsp:txXfrm>
    </dsp:sp>
    <dsp:sp modelId="{1D02F608-F60F-432A-806A-C381B537FACA}">
      <dsp:nvSpPr>
        <dsp:cNvPr id="0" name=""/>
        <dsp:cNvSpPr/>
      </dsp:nvSpPr>
      <dsp:spPr>
        <a:xfrm>
          <a:off x="205509" y="3265016"/>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BC7B6-3E46-49EE-A212-70045EE4A653}">
      <dsp:nvSpPr>
        <dsp:cNvPr id="0" name=""/>
        <dsp:cNvSpPr/>
      </dsp:nvSpPr>
      <dsp:spPr>
        <a:xfrm>
          <a:off x="396960" y="3456467"/>
          <a:ext cx="528770" cy="5287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620674-CC50-4012-98C4-84649A8AE5B4}">
      <dsp:nvSpPr>
        <dsp:cNvPr id="0" name=""/>
        <dsp:cNvSpPr/>
      </dsp:nvSpPr>
      <dsp:spPr>
        <a:xfrm>
          <a:off x="1312541"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dirty="0"/>
            <a:t>Pollution of the atmosphere, oceans, rivers or earth</a:t>
          </a:r>
        </a:p>
      </dsp:txBody>
      <dsp:txXfrm>
        <a:off x="1312541" y="3265016"/>
        <a:ext cx="2148945" cy="911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6486-1E6E-4E23-BE94-3CDD0D086FF3}">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107BDD-3A6C-45B9-A744-54410B6A9710}">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1" kern="1200"/>
            <a:t>Health Hazards</a:t>
          </a:r>
        </a:p>
      </dsp:txBody>
      <dsp:txXfrm>
        <a:off x="333914" y="2276522"/>
        <a:ext cx="1800000" cy="720000"/>
      </dsp:txXfrm>
    </dsp:sp>
    <dsp:sp modelId="{2E7C6F0C-D910-47FB-9294-32EC05DBA22C}">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231EBF-C490-4B06-B8C7-9A1DC81F6C06}">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1" kern="1200"/>
            <a:t>Environmental Catastrophe on Host Communities</a:t>
          </a:r>
          <a:endParaRPr lang="en-US" sz="1500" b="1" i="1" kern="1200" dirty="0"/>
        </a:p>
      </dsp:txBody>
      <dsp:txXfrm>
        <a:off x="2448914" y="2276522"/>
        <a:ext cx="1800000" cy="720000"/>
      </dsp:txXfrm>
    </dsp:sp>
    <dsp:sp modelId="{CABE918A-D36F-45DA-971D-9F9EBD69680B}">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9FCBBB-5154-4D67-A6A9-077D99D7DD7D}">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1" kern="1200"/>
            <a:t>Destruction of the Ecosystem</a:t>
          </a:r>
          <a:endParaRPr lang="en-US" sz="1500" b="1" i="1" kern="1200" dirty="0"/>
        </a:p>
      </dsp:txBody>
      <dsp:txXfrm>
        <a:off x="4563914" y="2276522"/>
        <a:ext cx="1800000" cy="720000"/>
      </dsp:txXfrm>
    </dsp:sp>
    <dsp:sp modelId="{2F412654-B9C5-488C-8F83-CF3176301AE4}">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EBC21D-9B7D-4D1E-9C2C-0C73AA0DBC5C}">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1" kern="1200"/>
            <a:t>Lose of National Wealth </a:t>
          </a:r>
        </a:p>
      </dsp:txBody>
      <dsp:txXfrm>
        <a:off x="6678914" y="2276522"/>
        <a:ext cx="1800000" cy="720000"/>
      </dsp:txXfrm>
    </dsp:sp>
    <dsp:sp modelId="{303179F8-C245-4565-8E60-A294B87E866E}">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071577-556F-4E2F-9632-A0E152B2752C}">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1" kern="1200"/>
            <a:t>Increased Climate Change Effect</a:t>
          </a:r>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2368-6EE9-B382-395D-1D25007EA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E185615A-2AB4-4B5D-E16F-BD4D640D8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1AB338BA-14B4-C88A-02DF-CBAA2CA0EEF0}"/>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5" name="Footer Placeholder 4">
            <a:extLst>
              <a:ext uri="{FF2B5EF4-FFF2-40B4-BE49-F238E27FC236}">
                <a16:creationId xmlns:a16="http://schemas.microsoft.com/office/drawing/2014/main" id="{A38B99CE-6696-D44A-9A48-652148A1E602}"/>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51A105A-92BB-35DB-04B1-B8711991EC42}"/>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387202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9557-E5A0-E78C-9493-487866A72910}"/>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7B95E787-9DD9-0C45-886A-64243076D8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C8A3B01-4D58-2636-A7EB-C47A1C7205B2}"/>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5" name="Footer Placeholder 4">
            <a:extLst>
              <a:ext uri="{FF2B5EF4-FFF2-40B4-BE49-F238E27FC236}">
                <a16:creationId xmlns:a16="http://schemas.microsoft.com/office/drawing/2014/main" id="{EB00C94A-8638-B0DF-A9A7-8ED6DA730D8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5C7D843-40D8-3871-E82B-34669BB2D2DC}"/>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59452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E70BB-B837-6B6B-7C06-372F6A952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30EF2EAA-E4B1-7CF6-BE5D-943756BD9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F64DCCC-5D0B-A68C-9D24-BCCE393063BD}"/>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5" name="Footer Placeholder 4">
            <a:extLst>
              <a:ext uri="{FF2B5EF4-FFF2-40B4-BE49-F238E27FC236}">
                <a16:creationId xmlns:a16="http://schemas.microsoft.com/office/drawing/2014/main" id="{23E62FEC-BB99-65A7-7B02-977741799FC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6D05F1B-8B57-3EBD-2DBE-3A3B2E7409F8}"/>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270829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A683-4BC0-DC12-EC5C-15E3A749086B}"/>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DFC4CC3B-E6A1-9311-AFAF-E2AA81E34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F55A2EB-34E1-6806-6E60-6C300D292424}"/>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5" name="Footer Placeholder 4">
            <a:extLst>
              <a:ext uri="{FF2B5EF4-FFF2-40B4-BE49-F238E27FC236}">
                <a16:creationId xmlns:a16="http://schemas.microsoft.com/office/drawing/2014/main" id="{9CE88D36-6B46-864D-B3F1-56C1B7DC63CB}"/>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4722A92-2373-5CE5-166A-4F8715BE3CA8}"/>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117944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6197-946B-515F-AAA4-CDBBBED42B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367F5DF4-D237-FE36-873D-9CB016FBB9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6E4DBF-E87F-203C-A0E9-5514D717BEA0}"/>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5" name="Footer Placeholder 4">
            <a:extLst>
              <a:ext uri="{FF2B5EF4-FFF2-40B4-BE49-F238E27FC236}">
                <a16:creationId xmlns:a16="http://schemas.microsoft.com/office/drawing/2014/main" id="{E9CCFBF5-39AB-D740-045E-F4129E1832D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C687D716-C801-40AE-A243-13BFF3BFA9A4}"/>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280758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0BA7-891C-C1C7-8216-257FF06F4EF8}"/>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2D4421D2-BCEB-5201-7081-A44E040558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A7903DBF-D4C3-90C9-9140-55AD2D9332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24482686-CB0B-62B1-8086-8A89AC7318E3}"/>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6" name="Footer Placeholder 5">
            <a:extLst>
              <a:ext uri="{FF2B5EF4-FFF2-40B4-BE49-F238E27FC236}">
                <a16:creationId xmlns:a16="http://schemas.microsoft.com/office/drawing/2014/main" id="{1FBE8646-825D-CCB4-0044-CC7F53BB053A}"/>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F2A56FB7-226E-9867-66AA-FAB3598FB394}"/>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271428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88AD-9600-64A3-FE9C-F01960689118}"/>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93344B76-6795-095F-5CF1-9B77B78E4C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8AF58-6F4E-9131-55B7-02537C1280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446688A5-29D0-910C-08B1-50371D2BE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F8656-78F7-AA2F-04B3-6626309D9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49BB1101-2CCD-2183-7C15-1EC080E36B44}"/>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8" name="Footer Placeholder 7">
            <a:extLst>
              <a:ext uri="{FF2B5EF4-FFF2-40B4-BE49-F238E27FC236}">
                <a16:creationId xmlns:a16="http://schemas.microsoft.com/office/drawing/2014/main" id="{DAC706D6-4ABE-BD0A-462C-F253774EBFF0}"/>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5716A3B5-838A-21D4-1C3F-63641C01364C}"/>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159642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7731-4C92-3893-E2E5-1963089CAB8B}"/>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471DB5B2-2043-7916-84EB-02AA0891CDDB}"/>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4" name="Footer Placeholder 3">
            <a:extLst>
              <a:ext uri="{FF2B5EF4-FFF2-40B4-BE49-F238E27FC236}">
                <a16:creationId xmlns:a16="http://schemas.microsoft.com/office/drawing/2014/main" id="{17A66B58-6F1F-E932-9045-15B298FB1FE1}"/>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1BDCC813-CE51-5C19-9713-F58EC8663BBB}"/>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404397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EF9DC-9CEF-9E31-885A-8BB7424CBA60}"/>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3" name="Footer Placeholder 2">
            <a:extLst>
              <a:ext uri="{FF2B5EF4-FFF2-40B4-BE49-F238E27FC236}">
                <a16:creationId xmlns:a16="http://schemas.microsoft.com/office/drawing/2014/main" id="{007669A3-6EE8-2CA3-740A-ED605D34ECBA}"/>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994A700D-1BBC-71C1-025E-B14966155FE1}"/>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41792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7100-B213-C52F-7D44-86850DD3B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63E61F94-6A11-F01D-225D-327388DBB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EC451267-3817-D91F-5FDA-4B879F351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51A1-A7BB-447E-FA51-6BF1DA73EC83}"/>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6" name="Footer Placeholder 5">
            <a:extLst>
              <a:ext uri="{FF2B5EF4-FFF2-40B4-BE49-F238E27FC236}">
                <a16:creationId xmlns:a16="http://schemas.microsoft.com/office/drawing/2014/main" id="{72A65C14-99D8-0693-7122-465537A3B819}"/>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74FD26E3-1934-78A1-A680-F4B5E38B7AAA}"/>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127576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D697-D8CD-66DA-D48A-C26C4A308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4C43CC54-47EB-0123-E4FC-C6F709D2BD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0DF1B911-6D03-C23F-E6B8-E21DF2492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D191C-4E68-0201-4137-DE5A6506B692}"/>
              </a:ext>
            </a:extLst>
          </p:cNvPr>
          <p:cNvSpPr>
            <a:spLocks noGrp="1"/>
          </p:cNvSpPr>
          <p:nvPr>
            <p:ph type="dt" sz="half" idx="10"/>
          </p:nvPr>
        </p:nvSpPr>
        <p:spPr/>
        <p:txBody>
          <a:bodyPr/>
          <a:lstStyle/>
          <a:p>
            <a:fld id="{18D9DDFF-56FF-40FC-AE68-F12FD6FC8911}" type="datetimeFigureOut">
              <a:rPr lang="en-NG" smtClean="0"/>
              <a:t>02/11/2023</a:t>
            </a:fld>
            <a:endParaRPr lang="en-NG"/>
          </a:p>
        </p:txBody>
      </p:sp>
      <p:sp>
        <p:nvSpPr>
          <p:cNvPr id="6" name="Footer Placeholder 5">
            <a:extLst>
              <a:ext uri="{FF2B5EF4-FFF2-40B4-BE49-F238E27FC236}">
                <a16:creationId xmlns:a16="http://schemas.microsoft.com/office/drawing/2014/main" id="{0385D781-1563-D745-FE3C-B670C0DA49B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476CE1A7-4433-56A1-5606-E87A509A39B8}"/>
              </a:ext>
            </a:extLst>
          </p:cNvPr>
          <p:cNvSpPr>
            <a:spLocks noGrp="1"/>
          </p:cNvSpPr>
          <p:nvPr>
            <p:ph type="sldNum" sz="quarter" idx="12"/>
          </p:nvPr>
        </p:nvSpPr>
        <p:spPr/>
        <p:txBody>
          <a:bodyPr/>
          <a:lstStyle/>
          <a:p>
            <a:fld id="{A95A8BF1-9EE0-4BD2-A077-A55B7AC76DA6}" type="slidenum">
              <a:rPr lang="en-NG" smtClean="0"/>
              <a:t>‹#›</a:t>
            </a:fld>
            <a:endParaRPr lang="en-NG"/>
          </a:p>
        </p:txBody>
      </p:sp>
    </p:spTree>
    <p:extLst>
      <p:ext uri="{BB962C8B-B14F-4D97-AF65-F5344CB8AC3E}">
        <p14:creationId xmlns:p14="http://schemas.microsoft.com/office/powerpoint/2010/main" val="86918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EF115-E1FB-9A1F-DAE4-55B7BAEDE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C28AD353-B684-5981-579E-4FA9AA2EC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CEF762F1-198B-3CE7-4900-7BFA8838E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D9DDFF-56FF-40FC-AE68-F12FD6FC8911}" type="datetimeFigureOut">
              <a:rPr lang="en-NG" smtClean="0"/>
              <a:t>02/11/2023</a:t>
            </a:fld>
            <a:endParaRPr lang="en-NG"/>
          </a:p>
        </p:txBody>
      </p:sp>
      <p:sp>
        <p:nvSpPr>
          <p:cNvPr id="5" name="Footer Placeholder 4">
            <a:extLst>
              <a:ext uri="{FF2B5EF4-FFF2-40B4-BE49-F238E27FC236}">
                <a16:creationId xmlns:a16="http://schemas.microsoft.com/office/drawing/2014/main" id="{F9EB76F6-15A8-4F5E-5792-871063CE7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G"/>
          </a:p>
        </p:txBody>
      </p:sp>
      <p:sp>
        <p:nvSpPr>
          <p:cNvPr id="6" name="Slide Number Placeholder 5">
            <a:extLst>
              <a:ext uri="{FF2B5EF4-FFF2-40B4-BE49-F238E27FC236}">
                <a16:creationId xmlns:a16="http://schemas.microsoft.com/office/drawing/2014/main" id="{D4F6008D-7F71-8524-FC17-FDADD5D0B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5A8BF1-9EE0-4BD2-A077-A55B7AC76DA6}" type="slidenum">
              <a:rPr lang="en-NG" smtClean="0"/>
              <a:t>‹#›</a:t>
            </a:fld>
            <a:endParaRPr lang="en-NG"/>
          </a:p>
        </p:txBody>
      </p:sp>
    </p:spTree>
    <p:extLst>
      <p:ext uri="{BB962C8B-B14F-4D97-AF65-F5344CB8AC3E}">
        <p14:creationId xmlns:p14="http://schemas.microsoft.com/office/powerpoint/2010/main" val="357178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8AE6D3-4E3A-ADB1-F67B-1CE103A0B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219" y="434110"/>
            <a:ext cx="11471562" cy="5735781"/>
          </a:xfrm>
        </p:spPr>
      </p:pic>
    </p:spTree>
    <p:extLst>
      <p:ext uri="{BB962C8B-B14F-4D97-AF65-F5344CB8AC3E}">
        <p14:creationId xmlns:p14="http://schemas.microsoft.com/office/powerpoint/2010/main" val="383899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B2F80D-1061-C916-5525-CF1E8BF2A6AA}"/>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Environmental Criminal Activities</a:t>
            </a:r>
          </a:p>
        </p:txBody>
      </p:sp>
      <p:graphicFrame>
        <p:nvGraphicFramePr>
          <p:cNvPr id="4" name="Diagram 3">
            <a:extLst>
              <a:ext uri="{FF2B5EF4-FFF2-40B4-BE49-F238E27FC236}">
                <a16:creationId xmlns:a16="http://schemas.microsoft.com/office/drawing/2014/main" id="{CAB102D4-1D88-3CBC-0E49-3D66EA50E901}"/>
              </a:ext>
            </a:extLst>
          </p:cNvPr>
          <p:cNvGraphicFramePr/>
          <p:nvPr>
            <p:extLst>
              <p:ext uri="{D42A27DB-BD31-4B8C-83A1-F6EECF244321}">
                <p14:modId xmlns:p14="http://schemas.microsoft.com/office/powerpoint/2010/main" val="37004342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82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A385E-892E-387E-A758-FCBDBB29F6A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Consequences on EC</a:t>
            </a:r>
          </a:p>
        </p:txBody>
      </p:sp>
      <p:graphicFrame>
        <p:nvGraphicFramePr>
          <p:cNvPr id="4" name="Content Placeholder 3">
            <a:extLst>
              <a:ext uri="{FF2B5EF4-FFF2-40B4-BE49-F238E27FC236}">
                <a16:creationId xmlns:a16="http://schemas.microsoft.com/office/drawing/2014/main" id="{29404432-A6EE-951A-B299-9EF7A076005C}"/>
              </a:ext>
            </a:extLst>
          </p:cNvPr>
          <p:cNvGraphicFramePr>
            <a:graphicFrameLocks noGrp="1"/>
          </p:cNvGraphicFramePr>
          <p:nvPr>
            <p:ph idx="1"/>
            <p:extLst>
              <p:ext uri="{D42A27DB-BD31-4B8C-83A1-F6EECF244321}">
                <p14:modId xmlns:p14="http://schemas.microsoft.com/office/powerpoint/2010/main" val="65535311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5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1C047CB-DA6B-2A42-E991-FE010410E9E9}"/>
              </a:ext>
            </a:extLst>
          </p:cNvPr>
          <p:cNvSpPr>
            <a:spLocks noGrp="1"/>
          </p:cNvSpPr>
          <p:nvPr>
            <p:ph type="title"/>
          </p:nvPr>
        </p:nvSpPr>
        <p:spPr>
          <a:xfrm>
            <a:off x="1139044" y="2090114"/>
            <a:ext cx="3382890" cy="2481886"/>
          </a:xfrm>
        </p:spPr>
        <p:txBody>
          <a:bodyPr vert="horz" lIns="91440" tIns="45720" rIns="91440" bIns="45720" rtlCol="0" anchor="ctr">
            <a:normAutofit/>
          </a:bodyPr>
          <a:lstStyle/>
          <a:p>
            <a:pPr algn="ctr"/>
            <a:r>
              <a:rPr lang="en-US" kern="1200" dirty="0">
                <a:solidFill>
                  <a:schemeClr val="accent6"/>
                </a:solidFill>
                <a:latin typeface="Times New Roman" panose="02020603050405020304" pitchFamily="18" charset="0"/>
                <a:cs typeface="Times New Roman" panose="02020603050405020304" pitchFamily="18" charset="0"/>
              </a:rPr>
              <a:t>Concept of National Security</a:t>
            </a:r>
          </a:p>
        </p:txBody>
      </p:sp>
      <p:sp>
        <p:nvSpPr>
          <p:cNvPr id="4" name="TextBox 3">
            <a:extLst>
              <a:ext uri="{FF2B5EF4-FFF2-40B4-BE49-F238E27FC236}">
                <a16:creationId xmlns:a16="http://schemas.microsoft.com/office/drawing/2014/main" id="{FC6EC83D-FA2C-FB03-09CA-E0609068152C}"/>
              </a:ext>
            </a:extLst>
          </p:cNvPr>
          <p:cNvSpPr txBox="1"/>
          <p:nvPr/>
        </p:nvSpPr>
        <p:spPr>
          <a:xfrm>
            <a:off x="5340432" y="1417432"/>
            <a:ext cx="6068786" cy="4928300"/>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External security </a:t>
            </a:r>
            <a:r>
              <a:rPr lang="en-US" sz="1700" dirty="0">
                <a:latin typeface="Times New Roman" panose="02020603050405020304" pitchFamily="18" charset="0"/>
                <a:cs typeface="Times New Roman" panose="02020603050405020304" pitchFamily="18" charset="0"/>
              </a:rPr>
              <a:t>- </a:t>
            </a:r>
            <a:r>
              <a:rPr lang="en-US" sz="1700" b="0" i="0" dirty="0">
                <a:effectLst/>
                <a:latin typeface="Times New Roman" panose="02020603050405020304" pitchFamily="18" charset="0"/>
                <a:cs typeface="Times New Roman" panose="02020603050405020304" pitchFamily="18" charset="0"/>
              </a:rPr>
              <a:t>The protection of a state of all military and non-military threats that come out of its borders, from the international environment</a:t>
            </a:r>
          </a:p>
          <a:p>
            <a:pPr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Internal security </a:t>
            </a:r>
            <a:r>
              <a:rPr lang="en-US" sz="1700" dirty="0">
                <a:latin typeface="Times New Roman" panose="02020603050405020304" pitchFamily="18" charset="0"/>
                <a:cs typeface="Times New Roman" panose="02020603050405020304" pitchFamily="18" charset="0"/>
              </a:rPr>
              <a:t>- The </a:t>
            </a:r>
            <a:r>
              <a:rPr lang="en-US" sz="1700" b="0" i="0" dirty="0">
                <a:effectLst/>
                <a:latin typeface="Times New Roman" panose="02020603050405020304" pitchFamily="18" charset="0"/>
                <a:cs typeface="Times New Roman" panose="02020603050405020304" pitchFamily="18" charset="0"/>
              </a:rPr>
              <a:t>protection of constitutional and legal system of the armed rebellion, separatist and other subversive activities of internal extremists</a:t>
            </a:r>
          </a:p>
          <a:p>
            <a:pPr marL="285750"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Individual safety </a:t>
            </a:r>
            <a:r>
              <a:rPr lang="en-US" sz="1700" dirty="0">
                <a:latin typeface="Times New Roman" panose="02020603050405020304" pitchFamily="18" charset="0"/>
                <a:cs typeface="Times New Roman" panose="02020603050405020304" pitchFamily="18" charset="0"/>
              </a:rPr>
              <a:t>- </a:t>
            </a:r>
            <a:r>
              <a:rPr lang="en-US" sz="1700" b="0" i="0" dirty="0">
                <a:effectLst/>
                <a:latin typeface="Times New Roman" panose="02020603050405020304" pitchFamily="18" charset="0"/>
                <a:cs typeface="Times New Roman" panose="02020603050405020304" pitchFamily="18" charset="0"/>
              </a:rPr>
              <a:t>The protection of human rights and property of citizens</a:t>
            </a:r>
          </a:p>
          <a:p>
            <a:pPr indent="-228600">
              <a:lnSpc>
                <a:spcPct val="90000"/>
              </a:lnSpc>
              <a:spcAft>
                <a:spcPts val="600"/>
              </a:spcAft>
              <a:buFont typeface="Arial" panose="020B0604020202020204" pitchFamily="34" charset="0"/>
              <a:buChar char="•"/>
            </a:pPr>
            <a:endParaRPr lang="en-US" sz="1700" b="0" i="0" dirty="0">
              <a:effectLst/>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Societal security </a:t>
            </a:r>
            <a:r>
              <a:rPr lang="en-US" sz="1700" dirty="0">
                <a:latin typeface="Times New Roman" panose="02020603050405020304" pitchFamily="18" charset="0"/>
                <a:cs typeface="Times New Roman" panose="02020603050405020304" pitchFamily="18" charset="0"/>
              </a:rPr>
              <a:t> - </a:t>
            </a:r>
            <a:r>
              <a:rPr lang="en-US" sz="1700" b="0" i="0" dirty="0">
                <a:effectLst/>
                <a:latin typeface="Times New Roman" panose="02020603050405020304" pitchFamily="18" charset="0"/>
                <a:cs typeface="Times New Roman" panose="02020603050405020304" pitchFamily="18" charset="0"/>
              </a:rPr>
              <a:t>The protection of individual identity and development of social groups</a:t>
            </a:r>
          </a:p>
          <a:p>
            <a:pPr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Economic security </a:t>
            </a:r>
            <a:r>
              <a:rPr lang="en-US" sz="1700" dirty="0">
                <a:latin typeface="Times New Roman" panose="02020603050405020304" pitchFamily="18" charset="0"/>
                <a:cs typeface="Times New Roman" panose="02020603050405020304" pitchFamily="18" charset="0"/>
              </a:rPr>
              <a:t> - Protection </a:t>
            </a:r>
            <a:r>
              <a:rPr lang="en-US" sz="1700" b="0" i="0" dirty="0">
                <a:effectLst/>
                <a:latin typeface="Times New Roman" panose="02020603050405020304" pitchFamily="18" charset="0"/>
                <a:cs typeface="Times New Roman" panose="02020603050405020304" pitchFamily="18" charset="0"/>
              </a:rPr>
              <a:t>of economic order and the living standards of people</a:t>
            </a:r>
          </a:p>
          <a:p>
            <a:pPr marL="285750"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Civil protection </a:t>
            </a:r>
            <a:r>
              <a:rPr lang="en-US" sz="1700" dirty="0">
                <a:latin typeface="Times New Roman" panose="02020603050405020304" pitchFamily="18" charset="0"/>
                <a:cs typeface="Times New Roman" panose="02020603050405020304" pitchFamily="18" charset="0"/>
              </a:rPr>
              <a:t> - The </a:t>
            </a:r>
            <a:r>
              <a:rPr lang="en-US" sz="1700" b="0" i="0" dirty="0">
                <a:effectLst/>
                <a:latin typeface="Times New Roman" panose="02020603050405020304" pitchFamily="18" charset="0"/>
                <a:cs typeface="Times New Roman" panose="02020603050405020304" pitchFamily="18" charset="0"/>
              </a:rPr>
              <a:t>protection of people and buildings from fire, flood, earthquakes, storms and other natural disasters</a:t>
            </a:r>
          </a:p>
          <a:p>
            <a:pPr indent="-228600">
              <a:lnSpc>
                <a:spcPct val="90000"/>
              </a:lnSpc>
              <a:spcAft>
                <a:spcPts val="600"/>
              </a:spcAft>
              <a:buFont typeface="Arial" panose="020B0604020202020204" pitchFamily="34" charset="0"/>
              <a:buChar char="•"/>
            </a:pPr>
            <a:endParaRPr lang="en-US" sz="1700" b="0" i="0" dirty="0">
              <a:effectLst/>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Health security </a:t>
            </a:r>
            <a:r>
              <a:rPr lang="en-US" sz="1700" dirty="0">
                <a:latin typeface="Times New Roman" panose="02020603050405020304" pitchFamily="18" charset="0"/>
                <a:cs typeface="Times New Roman" panose="02020603050405020304" pitchFamily="18" charset="0"/>
              </a:rPr>
              <a:t>- </a:t>
            </a:r>
            <a:r>
              <a:rPr lang="en-US" sz="1700" b="0" i="0" dirty="0">
                <a:effectLst/>
                <a:latin typeface="Times New Roman" panose="02020603050405020304" pitchFamily="18" charset="0"/>
                <a:cs typeface="Times New Roman" panose="02020603050405020304" pitchFamily="18" charset="0"/>
              </a:rPr>
              <a:t>Protection of human health</a:t>
            </a:r>
          </a:p>
          <a:p>
            <a:pPr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700" b="0" i="0" dirty="0">
              <a:effectLst/>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10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39DDA-FA08-7D55-A78D-71DF3C633EED}"/>
              </a:ext>
            </a:extLst>
          </p:cNvPr>
          <p:cNvSpPr>
            <a:spLocks noGrp="1"/>
          </p:cNvSpPr>
          <p:nvPr>
            <p:ph type="title"/>
          </p:nvPr>
        </p:nvSpPr>
        <p:spPr>
          <a:xfrm>
            <a:off x="4653498" y="86148"/>
            <a:ext cx="5441847" cy="1807305"/>
          </a:xfrm>
        </p:spPr>
        <p:txBody>
          <a:bodyPr vert="horz" lIns="91440" tIns="45720" rIns="91440" bIns="45720" rtlCol="0" anchor="ctr">
            <a:normAutofit/>
          </a:bodyPr>
          <a:lstStyle/>
          <a:p>
            <a:r>
              <a:rPr lang="en-US" dirty="0"/>
              <a:t>Impact of EC on National Security</a:t>
            </a:r>
          </a:p>
        </p:txBody>
      </p:sp>
      <p:pic>
        <p:nvPicPr>
          <p:cNvPr id="6" name="Picture 5" descr="Hand spraying sanitiser">
            <a:extLst>
              <a:ext uri="{FF2B5EF4-FFF2-40B4-BE49-F238E27FC236}">
                <a16:creationId xmlns:a16="http://schemas.microsoft.com/office/drawing/2014/main" id="{31F27CC1-4D06-B327-2646-C59DD2642501}"/>
              </a:ext>
            </a:extLst>
          </p:cNvPr>
          <p:cNvPicPr>
            <a:picLocks noChangeAspect="1"/>
          </p:cNvPicPr>
          <p:nvPr/>
        </p:nvPicPr>
        <p:blipFill rotWithShape="1">
          <a:blip r:embed="rId2"/>
          <a:srcRect l="7193" r="33273" b="-1"/>
          <a:stretch/>
        </p:blipFill>
        <p:spPr>
          <a:xfrm>
            <a:off x="-2763749" y="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7B2A50DE-DCBA-8628-DE9E-CB9D03880661}"/>
              </a:ext>
            </a:extLst>
          </p:cNvPr>
          <p:cNvSpPr txBox="1"/>
          <p:nvPr/>
        </p:nvSpPr>
        <p:spPr>
          <a:xfrm>
            <a:off x="3121890" y="1893453"/>
            <a:ext cx="7693892" cy="4424219"/>
          </a:xfrm>
          <a:prstGeom prst="rect">
            <a:avLst/>
          </a:prstGeom>
        </p:spPr>
        <p:txBody>
          <a:bodyPr vert="horz" lIns="91440" tIns="45720" rIns="91440" bIns="45720" rtlCol="0">
            <a:noAutofit/>
          </a:bodyPr>
          <a:lstStyle/>
          <a:p>
            <a:pPr marL="285750" marR="0" indent="-228600">
              <a:lnSpc>
                <a:spcPct val="90000"/>
              </a:lnSpc>
              <a:spcBef>
                <a:spcPts val="0"/>
              </a:spcBef>
              <a:spcAft>
                <a:spcPts val="800"/>
              </a:spcAft>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Environmental crime undermines the rule of law and governance, as it involves corruption, counterfeiting, cybercrime and other forms of organized crime</a:t>
            </a:r>
          </a:p>
          <a:p>
            <a:pPr marL="285750" marR="0" indent="-228600">
              <a:lnSpc>
                <a:spcPct val="90000"/>
              </a:lnSpc>
              <a:spcBef>
                <a:spcPts val="0"/>
              </a:spcBef>
              <a:spcAft>
                <a:spcPts val="800"/>
              </a:spcAft>
              <a:buFont typeface="Arial" panose="020B0604020202020204" pitchFamily="34" charset="0"/>
              <a:buChar char="•"/>
            </a:pPr>
            <a:endParaRPr lang="en-US" sz="1500" dirty="0">
              <a:effectLst/>
              <a:latin typeface="Times New Roman" panose="02020603050405020304" pitchFamily="18" charset="0"/>
              <a:cs typeface="Times New Roman" panose="02020603050405020304" pitchFamily="18" charset="0"/>
            </a:endParaRPr>
          </a:p>
          <a:p>
            <a:pPr marL="285750" marR="0" indent="-228600">
              <a:lnSpc>
                <a:spcPct val="90000"/>
              </a:lnSpc>
              <a:spcBef>
                <a:spcPts val="0"/>
              </a:spcBef>
              <a:spcAft>
                <a:spcPts val="800"/>
              </a:spcAf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a:t>
            </a:r>
            <a:r>
              <a:rPr lang="en-US" sz="1500" dirty="0">
                <a:effectLst/>
                <a:latin typeface="Times New Roman" panose="02020603050405020304" pitchFamily="18" charset="0"/>
                <a:cs typeface="Times New Roman" panose="02020603050405020304" pitchFamily="18" charset="0"/>
              </a:rPr>
              <a:t>weakens the state’s ability to provide security and justice for its citizens, and erodes public trust and confidence</a:t>
            </a:r>
          </a:p>
          <a:p>
            <a:pPr marL="285750" marR="0" indent="-228600">
              <a:lnSpc>
                <a:spcPct val="90000"/>
              </a:lnSpc>
              <a:spcBef>
                <a:spcPts val="0"/>
              </a:spcBef>
              <a:spcAft>
                <a:spcPts val="800"/>
              </a:spcAft>
              <a:buFont typeface="Arial" panose="020B0604020202020204" pitchFamily="34" charset="0"/>
              <a:buChar char="•"/>
            </a:pPr>
            <a:endParaRPr lang="en-US" sz="1500" dirty="0">
              <a:effectLst/>
              <a:latin typeface="Times New Roman" panose="02020603050405020304" pitchFamily="18" charset="0"/>
              <a:cs typeface="Times New Roman" panose="02020603050405020304" pitchFamily="18" charset="0"/>
            </a:endParaRPr>
          </a:p>
          <a:p>
            <a:pPr marL="285750" marR="0" indent="-228600">
              <a:lnSpc>
                <a:spcPct val="90000"/>
              </a:lnSpc>
              <a:spcBef>
                <a:spcPts val="0"/>
              </a:spcBef>
              <a:spcAft>
                <a:spcPts val="800"/>
              </a:spcAft>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Environmental crime fuels conflict and violence, as it provides a source of income and resources for non state armed groups</a:t>
            </a:r>
          </a:p>
          <a:p>
            <a:pPr marL="285750" marR="0" indent="-228600">
              <a:lnSpc>
                <a:spcPct val="90000"/>
              </a:lnSpc>
              <a:spcBef>
                <a:spcPts val="0"/>
              </a:spcBef>
              <a:spcAft>
                <a:spcPts val="800"/>
              </a:spcAft>
              <a:buFont typeface="Arial" panose="020B0604020202020204" pitchFamily="34" charset="0"/>
              <a:buChar char="•"/>
            </a:pPr>
            <a:endParaRPr lang="en-US" sz="1500" dirty="0">
              <a:effectLst/>
              <a:latin typeface="Times New Roman" panose="02020603050405020304" pitchFamily="18" charset="0"/>
              <a:cs typeface="Times New Roman" panose="02020603050405020304" pitchFamily="18" charset="0"/>
            </a:endParaRPr>
          </a:p>
          <a:p>
            <a:pPr marL="285750" marR="0" indent="-228600">
              <a:lnSpc>
                <a:spcPct val="90000"/>
              </a:lnSpc>
              <a:spcBef>
                <a:spcPts val="0"/>
              </a:spcBef>
              <a:spcAft>
                <a:spcPts val="800"/>
              </a:spcAft>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Environmental crime threatens sustainable development and human rights</a:t>
            </a:r>
          </a:p>
          <a:p>
            <a:pPr marL="285750" marR="0" indent="-228600">
              <a:lnSpc>
                <a:spcPct val="90000"/>
              </a:lnSpc>
              <a:spcBef>
                <a:spcPts val="0"/>
              </a:spcBef>
              <a:spcAft>
                <a:spcPts val="800"/>
              </a:spcAft>
              <a:buFont typeface="Arial" panose="020B0604020202020204" pitchFamily="34" charset="0"/>
              <a:buChar char="•"/>
            </a:pPr>
            <a:endParaRPr lang="en-US" sz="1500" dirty="0">
              <a:effectLst/>
              <a:latin typeface="Times New Roman" panose="02020603050405020304" pitchFamily="18" charset="0"/>
              <a:cs typeface="Times New Roman" panose="02020603050405020304" pitchFamily="18" charset="0"/>
            </a:endParaRPr>
          </a:p>
          <a:p>
            <a:pPr marL="285750" marR="0" indent="-228600">
              <a:lnSpc>
                <a:spcPct val="90000"/>
              </a:lnSpc>
              <a:spcBef>
                <a:spcPts val="0"/>
              </a:spcBef>
              <a:spcAft>
                <a:spcPts val="800"/>
              </a:spcAft>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Environmental crime affects the poor and vulnerable the most, as they depend on natural resources for their survival </a:t>
            </a:r>
          </a:p>
          <a:p>
            <a:pPr marL="285750" marR="0" indent="-228600">
              <a:lnSpc>
                <a:spcPct val="90000"/>
              </a:lnSpc>
              <a:spcBef>
                <a:spcPts val="0"/>
              </a:spcBef>
              <a:spcAft>
                <a:spcPts val="800"/>
              </a:spcAft>
              <a:buFont typeface="Arial" panose="020B0604020202020204" pitchFamily="34" charset="0"/>
              <a:buChar char="•"/>
            </a:pPr>
            <a:endParaRPr lang="en-US" sz="1500" dirty="0">
              <a:effectLst/>
              <a:latin typeface="Times New Roman" panose="02020603050405020304" pitchFamily="18" charset="0"/>
              <a:cs typeface="Times New Roman" panose="02020603050405020304" pitchFamily="18" charset="0"/>
            </a:endParaRPr>
          </a:p>
          <a:p>
            <a:pPr marL="285750" marR="0" indent="-228600">
              <a:lnSpc>
                <a:spcPct val="90000"/>
              </a:lnSpc>
              <a:spcBef>
                <a:spcPts val="0"/>
              </a:spcBef>
              <a:spcAft>
                <a:spcPts val="800"/>
              </a:spcAft>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Environmental crime also causes environmental degradation, biodiversity loss, climate change </a:t>
            </a:r>
          </a:p>
          <a:p>
            <a:pPr indent="-228600">
              <a:lnSpc>
                <a:spcPct val="90000"/>
              </a:lnSpc>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75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9B6A2-7A9F-7242-AD96-1E2E459C6386}"/>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Times New Roman" panose="02020603050405020304" pitchFamily="18" charset="0"/>
                <a:cs typeface="Times New Roman" panose="02020603050405020304" pitchFamily="18" charset="0"/>
              </a:rPr>
              <a:t>Combating EC in Nigeria</a:t>
            </a:r>
          </a:p>
        </p:txBody>
      </p:sp>
      <p:sp>
        <p:nvSpPr>
          <p:cNvPr id="4" name="TextBox 3">
            <a:extLst>
              <a:ext uri="{FF2B5EF4-FFF2-40B4-BE49-F238E27FC236}">
                <a16:creationId xmlns:a16="http://schemas.microsoft.com/office/drawing/2014/main" id="{FA7F4308-F0B1-FD39-8AC4-77FE0F4230C8}"/>
              </a:ext>
            </a:extLst>
          </p:cNvPr>
          <p:cNvSpPr txBox="1"/>
          <p:nvPr/>
        </p:nvSpPr>
        <p:spPr>
          <a:xfrm>
            <a:off x="1371599" y="2041237"/>
            <a:ext cx="8603674" cy="4682836"/>
          </a:xfrm>
          <a:prstGeom prst="rect">
            <a:avLst/>
          </a:prstGeom>
        </p:spPr>
        <p:txBody>
          <a:bodyPr vert="horz" lIns="91440" tIns="45720" rIns="91440" bIns="45720" rtlCol="0" anchor="ctr">
            <a:noAutofit/>
          </a:bodyPr>
          <a:lstStyle/>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dirty="0">
                <a:effectLst/>
                <a:latin typeface="Times New Roman" panose="02020603050405020304" pitchFamily="18" charset="0"/>
                <a:cs typeface="Times New Roman" panose="02020603050405020304" pitchFamily="18" charset="0"/>
              </a:rPr>
              <a:t>Increasing formal surveillance using electronic alarms, CCTV, private security patrols or </a:t>
            </a:r>
            <a:r>
              <a:rPr lang="en-US" sz="2000" dirty="0" err="1">
                <a:effectLst/>
                <a:latin typeface="Times New Roman" panose="02020603050405020304" pitchFamily="18" charset="0"/>
                <a:cs typeface="Times New Roman" panose="02020603050405020304" pitchFamily="18" charset="0"/>
              </a:rPr>
              <a:t>neighbourhood</a:t>
            </a:r>
            <a:r>
              <a:rPr lang="en-US" sz="2000" dirty="0">
                <a:effectLst/>
                <a:latin typeface="Times New Roman" panose="02020603050405020304" pitchFamily="18" charset="0"/>
                <a:cs typeface="Times New Roman" panose="02020603050405020304" pitchFamily="18" charset="0"/>
              </a:rPr>
              <a:t> watch</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dirty="0">
                <a:effectLst/>
                <a:latin typeface="Times New Roman" panose="02020603050405020304" pitchFamily="18" charset="0"/>
                <a:cs typeface="Times New Roman" panose="02020603050405020304" pitchFamily="18" charset="0"/>
              </a:rPr>
              <a:t>Increasing natural surveillance by removing obstacles to line of sight or improving street lighting</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dirty="0">
                <a:effectLst/>
                <a:latin typeface="Times New Roman" panose="02020603050405020304" pitchFamily="18" charset="0"/>
                <a:cs typeface="Times New Roman" panose="02020603050405020304" pitchFamily="18" charset="0"/>
              </a:rPr>
              <a:t>Increasing access </a:t>
            </a:r>
            <a:r>
              <a:rPr lang="en-US" sz="2000" dirty="0">
                <a:latin typeface="Times New Roman" panose="02020603050405020304" pitchFamily="18" charset="0"/>
                <a:cs typeface="Times New Roman" panose="02020603050405020304" pitchFamily="18" charset="0"/>
              </a:rPr>
              <a:t>to </a:t>
            </a:r>
            <a:r>
              <a:rPr lang="en-US" sz="2000" dirty="0">
                <a:effectLst/>
                <a:latin typeface="Times New Roman" panose="02020603050405020304" pitchFamily="18" charset="0"/>
                <a:cs typeface="Times New Roman" panose="02020603050405020304" pitchFamily="18" charset="0"/>
              </a:rPr>
              <a:t>exit controls available to criminal</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dirty="0">
                <a:effectLst/>
                <a:latin typeface="Times New Roman" panose="02020603050405020304" pitchFamily="18" charset="0"/>
                <a:cs typeface="Times New Roman" panose="02020603050405020304" pitchFamily="18" charset="0"/>
              </a:rPr>
              <a:t>Enhancing institutional capacity (training and retraining security personnel and equip them)</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dirty="0">
                <a:effectLst/>
                <a:latin typeface="Times New Roman" panose="02020603050405020304" pitchFamily="18" charset="0"/>
                <a:cs typeface="Times New Roman" panose="02020603050405020304" pitchFamily="18" charset="0"/>
              </a:rPr>
              <a:t>Strengthening the legal frameworks (punish crime convicts with appropriate law)</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dirty="0">
                <a:effectLst/>
                <a:latin typeface="Times New Roman" panose="02020603050405020304" pitchFamily="18" charset="0"/>
                <a:cs typeface="Times New Roman" panose="02020603050405020304" pitchFamily="18" charset="0"/>
              </a:rPr>
              <a:t>Increase collaboration and remove crime enablers</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dirty="0">
                <a:effectLst/>
                <a:latin typeface="Times New Roman" panose="02020603050405020304" pitchFamily="18" charset="0"/>
                <a:cs typeface="Times New Roman" panose="02020603050405020304" pitchFamily="18" charset="0"/>
              </a:rPr>
              <a:t>Raise awareness of wildlife crime and design alternative means of livelihood for dwellers of local communities</a:t>
            </a:r>
          </a:p>
          <a:p>
            <a:pPr marR="0" lvl="0" indent="-228600">
              <a:lnSpc>
                <a:spcPct val="90000"/>
              </a:lnSpc>
              <a:spcBef>
                <a:spcPts val="0"/>
              </a:spcBef>
              <a:spcAft>
                <a:spcPts val="0"/>
              </a:spcAft>
              <a:buSzPts val="1000"/>
              <a:buFont typeface="Arial" panose="020B0604020202020204" pitchFamily="34" charset="0"/>
              <a:buChar char="•"/>
              <a:tabLst>
                <a:tab pos="457200" algn="l"/>
              </a:tabLst>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67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62052F-3195-F716-0381-E3FA9E306AE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THANK YOU FOR LISTENING</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6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ster for a conference&#10;&#10;Description automatically generated">
            <a:extLst>
              <a:ext uri="{FF2B5EF4-FFF2-40B4-BE49-F238E27FC236}">
                <a16:creationId xmlns:a16="http://schemas.microsoft.com/office/drawing/2014/main" id="{E2BE95F9-4EC2-A46E-9A57-335F93DAF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469" y="643467"/>
            <a:ext cx="5599061" cy="5571066"/>
          </a:xfrm>
          <a:prstGeom prst="rect">
            <a:avLst/>
          </a:prstGeom>
        </p:spPr>
      </p:pic>
    </p:spTree>
    <p:extLst>
      <p:ext uri="{BB962C8B-B14F-4D97-AF65-F5344CB8AC3E}">
        <p14:creationId xmlns:p14="http://schemas.microsoft.com/office/powerpoint/2010/main" val="268834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05076-31BC-A8DE-8BA7-9CC32AF33F6F}"/>
              </a:ext>
            </a:extLst>
          </p:cNvPr>
          <p:cNvSpPr>
            <a:spLocks noGrp="1"/>
          </p:cNvSpPr>
          <p:nvPr>
            <p:ph type="ctrTitle"/>
          </p:nvPr>
        </p:nvSpPr>
        <p:spPr>
          <a:xfrm>
            <a:off x="0" y="970263"/>
            <a:ext cx="8850619" cy="2572039"/>
          </a:xfrm>
        </p:spPr>
        <p:txBody>
          <a:bodyPr vert="horz" lIns="91440" tIns="45720" rIns="91440" bIns="45720" rtlCol="0" anchor="ctr">
            <a:noAutofit/>
          </a:bodyPr>
          <a:lstStyle/>
          <a:p>
            <a:r>
              <a:rPr lang="en-US" sz="2900" b="1" dirty="0">
                <a:latin typeface="Times New Roman" panose="02020603050405020304" pitchFamily="18" charset="0"/>
                <a:cs typeface="Times New Roman" panose="02020603050405020304" pitchFamily="18" charset="0"/>
              </a:rPr>
              <a:t>ENVIRONMENTAL CRIME AND THREAT TO NATIONAL AND REGIONAL SECURITY</a:t>
            </a:r>
            <a:br>
              <a:rPr lang="en-US" sz="2900" b="1" dirty="0">
                <a:latin typeface="Times New Roman" panose="02020603050405020304" pitchFamily="18" charset="0"/>
                <a:cs typeface="Times New Roman" panose="02020603050405020304" pitchFamily="18" charset="0"/>
              </a:rPr>
            </a:br>
            <a:br>
              <a:rPr lang="en-US" sz="2900" b="1" dirty="0">
                <a:latin typeface="Times New Roman" panose="02020603050405020304" pitchFamily="18" charset="0"/>
                <a:cs typeface="Times New Roman" panose="02020603050405020304" pitchFamily="18" charset="0"/>
              </a:rPr>
            </a:br>
            <a:r>
              <a:rPr lang="en-US" sz="2900" b="1" dirty="0">
                <a:latin typeface="Times New Roman" panose="02020603050405020304" pitchFamily="18" charset="0"/>
                <a:cs typeface="Times New Roman" panose="02020603050405020304" pitchFamily="18" charset="0"/>
              </a:rPr>
              <a:t>PRESENTED BY</a:t>
            </a:r>
            <a:br>
              <a:rPr lang="en-US" sz="2900" b="1" dirty="0">
                <a:latin typeface="Times New Roman" panose="02020603050405020304" pitchFamily="18" charset="0"/>
                <a:cs typeface="Times New Roman" panose="02020603050405020304" pitchFamily="18" charset="0"/>
              </a:rPr>
            </a:br>
            <a:br>
              <a:rPr lang="en-US" sz="2900" b="1" dirty="0">
                <a:latin typeface="Times New Roman" panose="02020603050405020304" pitchFamily="18" charset="0"/>
                <a:cs typeface="Times New Roman" panose="02020603050405020304" pitchFamily="18" charset="0"/>
              </a:rPr>
            </a:br>
            <a:r>
              <a:rPr lang="en-US" sz="2900" b="1" dirty="0">
                <a:latin typeface="Times New Roman" panose="02020603050405020304" pitchFamily="18" charset="0"/>
                <a:cs typeface="Times New Roman" panose="02020603050405020304" pitchFamily="18" charset="0"/>
              </a:rPr>
              <a:t>PROF. EUGENIA CHIKA AKPA</a:t>
            </a:r>
            <a:br>
              <a:rPr lang="en-US" sz="2900" b="1" dirty="0">
                <a:latin typeface="Times New Roman" panose="02020603050405020304" pitchFamily="18" charset="0"/>
                <a:cs typeface="Times New Roman" panose="02020603050405020304" pitchFamily="18" charset="0"/>
              </a:rPr>
            </a:br>
            <a:br>
              <a:rPr lang="en-US" sz="2900" b="1" dirty="0">
                <a:latin typeface="Times New Roman" panose="02020603050405020304" pitchFamily="18" charset="0"/>
                <a:cs typeface="Times New Roman" panose="02020603050405020304" pitchFamily="18" charset="0"/>
              </a:rPr>
            </a:br>
            <a:r>
              <a:rPr lang="en-US" sz="2900" b="1" dirty="0">
                <a:latin typeface="Times New Roman" panose="02020603050405020304" pitchFamily="18" charset="0"/>
                <a:cs typeface="Times New Roman" panose="02020603050405020304" pitchFamily="18" charset="0"/>
              </a:rPr>
              <a:t>AT</a:t>
            </a:r>
          </a:p>
        </p:txBody>
      </p:sp>
      <p:sp>
        <p:nvSpPr>
          <p:cNvPr id="3" name="Subtitle 2">
            <a:extLst>
              <a:ext uri="{FF2B5EF4-FFF2-40B4-BE49-F238E27FC236}">
                <a16:creationId xmlns:a16="http://schemas.microsoft.com/office/drawing/2014/main" id="{D49F4A44-5039-8C05-EBE5-DBA2253EDD38}"/>
              </a:ext>
            </a:extLst>
          </p:cNvPr>
          <p:cNvSpPr>
            <a:spLocks noGrp="1"/>
          </p:cNvSpPr>
          <p:nvPr>
            <p:ph type="subTitle" idx="1"/>
          </p:nvPr>
        </p:nvSpPr>
        <p:spPr>
          <a:xfrm>
            <a:off x="380049" y="4120529"/>
            <a:ext cx="8595275" cy="2159244"/>
          </a:xfrm>
        </p:spPr>
        <p:txBody>
          <a:bodyPr vert="horz" lIns="91440" tIns="45720" rIns="91440" bIns="45720" rtlCol="0">
            <a:noAutofit/>
          </a:bodyPr>
          <a:lstStyle/>
          <a:p>
            <a:pPr algn="l">
              <a:lnSpc>
                <a:spcPct val="100000"/>
              </a:lnSpc>
            </a:pPr>
            <a:r>
              <a:rPr lang="en-US" sz="2100" b="1" dirty="0">
                <a:latin typeface="Times New Roman" panose="02020603050405020304" pitchFamily="18" charset="0"/>
                <a:cs typeface="Times New Roman" panose="02020603050405020304" pitchFamily="18" charset="0"/>
              </a:rPr>
              <a:t>THE 1</a:t>
            </a:r>
            <a:r>
              <a:rPr lang="en-US" sz="2100" b="1" baseline="30000" dirty="0">
                <a:latin typeface="Times New Roman" panose="02020603050405020304" pitchFamily="18" charset="0"/>
                <a:cs typeface="Times New Roman" panose="02020603050405020304" pitchFamily="18" charset="0"/>
              </a:rPr>
              <a:t>ST</a:t>
            </a:r>
            <a:r>
              <a:rPr lang="en-US" sz="2100" b="1" dirty="0">
                <a:latin typeface="Times New Roman" panose="02020603050405020304" pitchFamily="18" charset="0"/>
                <a:cs typeface="Times New Roman" panose="02020603050405020304" pitchFamily="18" charset="0"/>
              </a:rPr>
              <a:t> INTERNATIONAL SYMPOSIUM ON COUNTERING ORGANIZED CRIME IN AFRICA</a:t>
            </a:r>
          </a:p>
          <a:p>
            <a:pPr>
              <a:lnSpc>
                <a:spcPct val="100000"/>
              </a:lnSpc>
            </a:pPr>
            <a:r>
              <a:rPr lang="en-US" sz="2100" b="1" dirty="0">
                <a:latin typeface="Times New Roman" panose="02020603050405020304" pitchFamily="18" charset="0"/>
                <a:cs typeface="Times New Roman" panose="02020603050405020304" pitchFamily="18" charset="0"/>
              </a:rPr>
              <a:t>ORGANIZED BY</a:t>
            </a:r>
          </a:p>
          <a:p>
            <a:pPr algn="l">
              <a:lnSpc>
                <a:spcPct val="100000"/>
              </a:lnSpc>
            </a:pPr>
            <a:endParaRPr lang="en-US" sz="2100" b="1" dirty="0">
              <a:latin typeface="Times New Roman" panose="02020603050405020304" pitchFamily="18" charset="0"/>
              <a:cs typeface="Times New Roman" panose="02020603050405020304" pitchFamily="18" charset="0"/>
            </a:endParaRPr>
          </a:p>
          <a:p>
            <a:pPr algn="l">
              <a:lnSpc>
                <a:spcPct val="100000"/>
              </a:lnSpc>
            </a:pPr>
            <a:r>
              <a:rPr lang="en-US" sz="2100" b="1" dirty="0">
                <a:latin typeface="Times New Roman" panose="02020603050405020304" pitchFamily="18" charset="0"/>
                <a:cs typeface="Times New Roman" panose="02020603050405020304" pitchFamily="18" charset="0"/>
              </a:rPr>
              <a:t>CENTER FOR FISCAL TRANSPARENCY AND INTEGRITY WATCH</a:t>
            </a:r>
          </a:p>
          <a:p>
            <a:pPr indent="-228600" algn="l">
              <a:lnSpc>
                <a:spcPct val="100000"/>
              </a:lnSpc>
              <a:buFont typeface="Arial" panose="020B0604020202020204" pitchFamily="34" charset="0"/>
              <a:buChar char="•"/>
            </a:pPr>
            <a:endParaRPr lang="en-US" sz="2100" dirty="0">
              <a:latin typeface="Times New Roman" panose="02020603050405020304" pitchFamily="18" charset="0"/>
              <a:cs typeface="Times New Roman" panose="02020603050405020304" pitchFamily="18" charset="0"/>
            </a:endParaRPr>
          </a:p>
          <a:p>
            <a:pPr algn="l">
              <a:lnSpc>
                <a:spcPct val="100000"/>
              </a:lnSpc>
            </a:pPr>
            <a:endParaRPr lang="en-US" sz="2100" dirty="0">
              <a:latin typeface="Times New Roman" panose="02020603050405020304" pitchFamily="18" charset="0"/>
              <a:cs typeface="Times New Roman" panose="02020603050405020304" pitchFamily="18" charset="0"/>
            </a:endParaRPr>
          </a:p>
        </p:txBody>
      </p:sp>
      <p:pic>
        <p:nvPicPr>
          <p:cNvPr id="30" name="Picture 29" descr="Thermal power station">
            <a:extLst>
              <a:ext uri="{FF2B5EF4-FFF2-40B4-BE49-F238E27FC236}">
                <a16:creationId xmlns:a16="http://schemas.microsoft.com/office/drawing/2014/main" id="{0A4255DD-A7A7-A5D0-62E3-D833F72FF50E}"/>
              </a:ext>
            </a:extLst>
          </p:cNvPr>
          <p:cNvPicPr>
            <a:picLocks noChangeAspect="1"/>
          </p:cNvPicPr>
          <p:nvPr/>
        </p:nvPicPr>
        <p:blipFill rotWithShape="1">
          <a:blip r:embed="rId2"/>
          <a:srcRect l="11021" r="23769"/>
          <a:stretch/>
        </p:blipFill>
        <p:spPr>
          <a:xfrm>
            <a:off x="8351519"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8844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white background with text&#10;&#10;Description automatically generated">
            <a:extLst>
              <a:ext uri="{FF2B5EF4-FFF2-40B4-BE49-F238E27FC236}">
                <a16:creationId xmlns:a16="http://schemas.microsoft.com/office/drawing/2014/main" id="{F517BDCE-B8DA-1D83-AB69-2F5A36893D17}"/>
              </a:ext>
            </a:extLst>
          </p:cNvPr>
          <p:cNvPicPr>
            <a:picLocks noChangeAspect="1"/>
          </p:cNvPicPr>
          <p:nvPr/>
        </p:nvPicPr>
        <p:blipFill rotWithShape="1">
          <a:blip r:embed="rId2"/>
          <a:srcRect l="10546" r="541"/>
          <a:stretch/>
        </p:blipFill>
        <p:spPr>
          <a:xfrm>
            <a:off x="321734" y="557189"/>
            <a:ext cx="4276956" cy="5743616"/>
          </a:xfrm>
          <a:prstGeom prst="rect">
            <a:avLst/>
          </a:prstGeom>
        </p:spPr>
      </p:pic>
      <p:pic>
        <p:nvPicPr>
          <p:cNvPr id="4" name="Picture 3" descr="A green and blue text on a white background&#10;&#10;Description automatically generated">
            <a:extLst>
              <a:ext uri="{FF2B5EF4-FFF2-40B4-BE49-F238E27FC236}">
                <a16:creationId xmlns:a16="http://schemas.microsoft.com/office/drawing/2014/main" id="{D0D3ADD4-CE5A-E8BA-F7E3-79F115400028}"/>
              </a:ext>
            </a:extLst>
          </p:cNvPr>
          <p:cNvPicPr>
            <a:picLocks noChangeAspect="1"/>
          </p:cNvPicPr>
          <p:nvPr/>
        </p:nvPicPr>
        <p:blipFill rotWithShape="1">
          <a:blip r:embed="rId3"/>
          <a:srcRect l="3856" r="3460" b="-2"/>
          <a:stretch/>
        </p:blipFill>
        <p:spPr>
          <a:xfrm>
            <a:off x="4772525" y="557189"/>
            <a:ext cx="7097742" cy="5743616"/>
          </a:xfrm>
          <a:prstGeom prst="rect">
            <a:avLst/>
          </a:prstGeom>
        </p:spPr>
      </p:pic>
    </p:spTree>
    <p:extLst>
      <p:ext uri="{BB962C8B-B14F-4D97-AF65-F5344CB8AC3E}">
        <p14:creationId xmlns:p14="http://schemas.microsoft.com/office/powerpoint/2010/main" val="346074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791ABA-64E0-E0BB-9929-644EA7C8F4E1}"/>
              </a:ext>
            </a:extLst>
          </p:cNvPr>
          <p:cNvPicPr>
            <a:picLocks noChangeAspect="1"/>
          </p:cNvPicPr>
          <p:nvPr/>
        </p:nvPicPr>
        <p:blipFill>
          <a:blip r:embed="rId2"/>
          <a:stretch>
            <a:fillRect/>
          </a:stretch>
        </p:blipFill>
        <p:spPr>
          <a:xfrm>
            <a:off x="643467" y="947077"/>
            <a:ext cx="4678425" cy="4963845"/>
          </a:xfrm>
          <a:prstGeom prst="rect">
            <a:avLst/>
          </a:prstGeom>
        </p:spPr>
      </p:pic>
      <p:pic>
        <p:nvPicPr>
          <p:cNvPr id="4" name="Picture 3">
            <a:extLst>
              <a:ext uri="{FF2B5EF4-FFF2-40B4-BE49-F238E27FC236}">
                <a16:creationId xmlns:a16="http://schemas.microsoft.com/office/drawing/2014/main" id="{5F02C2C9-C6C0-C526-2E87-2E1BA21D9D42}"/>
              </a:ext>
            </a:extLst>
          </p:cNvPr>
          <p:cNvPicPr>
            <a:picLocks noChangeAspect="1"/>
          </p:cNvPicPr>
          <p:nvPr/>
        </p:nvPicPr>
        <p:blipFill>
          <a:blip r:embed="rId3"/>
          <a:stretch>
            <a:fillRect/>
          </a:stretch>
        </p:blipFill>
        <p:spPr>
          <a:xfrm>
            <a:off x="5970947" y="1674590"/>
            <a:ext cx="4678425" cy="3508820"/>
          </a:xfrm>
          <a:prstGeom prst="rect">
            <a:avLst/>
          </a:prstGeom>
        </p:spPr>
      </p:pic>
    </p:spTree>
    <p:extLst>
      <p:ext uri="{BB962C8B-B14F-4D97-AF65-F5344CB8AC3E}">
        <p14:creationId xmlns:p14="http://schemas.microsoft.com/office/powerpoint/2010/main" val="413717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F0AA87DB-714D-9A7A-C537-0583A489D514}"/>
              </a:ext>
            </a:extLst>
          </p:cNvPr>
          <p:cNvSpPr txBox="1"/>
          <p:nvPr/>
        </p:nvSpPr>
        <p:spPr>
          <a:xfrm>
            <a:off x="2490653" y="2490874"/>
            <a:ext cx="6409509" cy="861774"/>
          </a:xfrm>
          <a:prstGeom prst="rect">
            <a:avLst/>
          </a:prstGeom>
          <a:noFill/>
        </p:spPr>
        <p:txBody>
          <a:bodyPr wrap="square" rtlCol="0">
            <a:spAutoFit/>
          </a:bodyPr>
          <a:lstStyle/>
          <a:p>
            <a:pPr algn="ctr" defTabSz="740664">
              <a:spcAft>
                <a:spcPts val="600"/>
              </a:spcAft>
            </a:pPr>
            <a:r>
              <a:rPr lang="en-US" sz="2500" kern="1200" dirty="0">
                <a:solidFill>
                  <a:schemeClr val="tx2"/>
                </a:solidFill>
                <a:latin typeface="Times New Roman" panose="02020603050405020304" pitchFamily="18" charset="0"/>
                <a:cs typeface="Times New Roman" panose="02020603050405020304" pitchFamily="18" charset="0"/>
              </a:rPr>
              <a:t>Environmental crimes are illegal activities that harm the environment and its inhabitants</a:t>
            </a:r>
            <a:endParaRPr lang="en-US" sz="2500"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F46865B-2D74-70D2-9CAA-713295B62704}"/>
              </a:ext>
            </a:extLst>
          </p:cNvPr>
          <p:cNvSpPr txBox="1"/>
          <p:nvPr/>
        </p:nvSpPr>
        <p:spPr>
          <a:xfrm>
            <a:off x="2926082" y="652671"/>
            <a:ext cx="5974080" cy="707886"/>
          </a:xfrm>
          <a:prstGeom prst="rect">
            <a:avLst/>
          </a:prstGeom>
          <a:noFill/>
        </p:spPr>
        <p:txBody>
          <a:bodyPr wrap="square" rtlCol="0">
            <a:spAutoFit/>
          </a:bodyPr>
          <a:lstStyle/>
          <a:p>
            <a:r>
              <a:rPr lang="en-US" sz="4000" b="1" kern="1200" dirty="0">
                <a:solidFill>
                  <a:schemeClr val="tx2"/>
                </a:solidFill>
                <a:latin typeface="Times New Roman" panose="02020603050405020304" pitchFamily="18" charset="0"/>
                <a:cs typeface="Times New Roman" panose="02020603050405020304" pitchFamily="18" charset="0"/>
              </a:rPr>
              <a:t>Environmental crimes</a:t>
            </a:r>
            <a:endParaRPr lang="en-NG" sz="4000" dirty="0"/>
          </a:p>
        </p:txBody>
      </p:sp>
    </p:spTree>
    <p:extLst>
      <p:ext uri="{BB962C8B-B14F-4D97-AF65-F5344CB8AC3E}">
        <p14:creationId xmlns:p14="http://schemas.microsoft.com/office/powerpoint/2010/main" val="323540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BAF8C9AF-D156-78F2-E7BE-7EA865867EA3}"/>
              </a:ext>
            </a:extLst>
          </p:cNvPr>
          <p:cNvGraphicFramePr/>
          <p:nvPr>
            <p:extLst>
              <p:ext uri="{D42A27DB-BD31-4B8C-83A1-F6EECF244321}">
                <p14:modId xmlns:p14="http://schemas.microsoft.com/office/powerpoint/2010/main" val="2606391909"/>
              </p:ext>
            </p:extLst>
          </p:nvPr>
        </p:nvGraphicFramePr>
        <p:xfrm>
          <a:off x="138545" y="803564"/>
          <a:ext cx="11822546" cy="5107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5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DA8CDB-8E14-E582-8E3B-0F346503F56C}"/>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a:solidFill>
                  <a:srgbClr val="FFFFFF"/>
                </a:solidFill>
                <a:latin typeface="+mj-lt"/>
                <a:ea typeface="+mj-ea"/>
                <a:cs typeface="+mj-cs"/>
              </a:rPr>
              <a:t>SEVERITY OF ENVIRONMENTAL CRIME</a:t>
            </a:r>
            <a:endParaRPr lang="en-US" sz="4000"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id="{A73BC673-A575-2B11-1C8B-A0D825C8841E}"/>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effectLst/>
              </a:rPr>
              <a:t>Environmental crime is a serious and growing international problem that affects all sectors of the society and has negative impacts on security and development.</a:t>
            </a:r>
          </a:p>
          <a:p>
            <a:pPr marL="285750" indent="-228600">
              <a:lnSpc>
                <a:spcPct val="90000"/>
              </a:lnSpc>
              <a:spcAft>
                <a:spcPts val="600"/>
              </a:spcAft>
              <a:buFont typeface="Arial" panose="020B0604020202020204" pitchFamily="34" charset="0"/>
              <a:buChar char="•"/>
            </a:pPr>
            <a:endParaRPr lang="en-US" sz="2000">
              <a:effectLst/>
            </a:endParaRPr>
          </a:p>
          <a:p>
            <a:pPr marL="285750" indent="-228600">
              <a:lnSpc>
                <a:spcPct val="90000"/>
              </a:lnSpc>
              <a:spcAft>
                <a:spcPts val="600"/>
              </a:spcAft>
              <a:buFont typeface="Arial" panose="020B0604020202020204" pitchFamily="34" charset="0"/>
              <a:buChar char="•"/>
            </a:pPr>
            <a:r>
              <a:rPr lang="en-US" sz="2000"/>
              <a:t>According to the UN Environment Programme (UNEP) and INTERPOL, environmental crime is the fourth largest criminal activity in the world, worth up to USD 258 billion, and is increasing by five to seven per cent every year.</a:t>
            </a:r>
            <a:endParaRPr lang="en-US" sz="2000">
              <a:effectLst/>
            </a:endParaRP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31934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D72A3B-3513-3F39-C1CC-42ED97B78704}"/>
              </a:ext>
            </a:extLst>
          </p:cNvPr>
          <p:cNvSpPr txBox="1"/>
          <p:nvPr/>
        </p:nvSpPr>
        <p:spPr>
          <a:xfrm>
            <a:off x="838201" y="365125"/>
            <a:ext cx="5251316"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Times New Roman" panose="02020603050405020304" pitchFamily="18" charset="0"/>
                <a:ea typeface="+mj-ea"/>
                <a:cs typeface="Times New Roman" panose="02020603050405020304" pitchFamily="18" charset="0"/>
              </a:rPr>
              <a:t>Classifications of Environmental Crime</a:t>
            </a:r>
          </a:p>
        </p:txBody>
      </p:sp>
      <p:sp>
        <p:nvSpPr>
          <p:cNvPr id="6" name="TextBox 5">
            <a:extLst>
              <a:ext uri="{FF2B5EF4-FFF2-40B4-BE49-F238E27FC236}">
                <a16:creationId xmlns:a16="http://schemas.microsoft.com/office/drawing/2014/main" id="{7C75B09A-D333-5EAB-2613-23D4FDB05C41}"/>
              </a:ext>
            </a:extLst>
          </p:cNvPr>
          <p:cNvSpPr txBox="1"/>
          <p:nvPr/>
        </p:nvSpPr>
        <p:spPr>
          <a:xfrm>
            <a:off x="838200" y="2333297"/>
            <a:ext cx="6089518" cy="3843666"/>
          </a:xfrm>
          <a:prstGeom prst="rect">
            <a:avLst/>
          </a:prstGeom>
        </p:spPr>
        <p:txBody>
          <a:bodyPr vert="horz" lIns="91440" tIns="45720" rIns="91440" bIns="45720" rtlCol="0">
            <a:normAutofit/>
          </a:bodyPr>
          <a:lstStyle/>
          <a:p>
            <a:pPr marL="342900" marR="0" lvl="0" indent="-228600">
              <a:lnSpc>
                <a:spcPct val="90000"/>
              </a:lnSpc>
              <a:spcBef>
                <a:spcPts val="0"/>
              </a:spcBef>
              <a:spcAft>
                <a:spcPts val="600"/>
              </a:spcAft>
              <a:buFont typeface="Arial" panose="020B0604020202020204" pitchFamily="34" charset="0"/>
              <a:buChar char="•"/>
              <a:tabLst>
                <a:tab pos="457200" algn="l"/>
              </a:tabLst>
            </a:pPr>
            <a:r>
              <a:rPr lang="en-US" sz="1600" b="1" dirty="0">
                <a:effectLst/>
              </a:rPr>
              <a:t>Pollution crimes</a:t>
            </a:r>
            <a:r>
              <a:rPr lang="en-US" sz="1600" dirty="0">
                <a:effectLst/>
              </a:rPr>
              <a:t>: These are crimes that involve the release of harmful substances into the environment, such as air, water, or soil pollution. </a:t>
            </a:r>
            <a:r>
              <a:rPr lang="en-US" sz="1600" dirty="0"/>
              <a:t>Examples include oil spills, dumping of hazardous waste, and illegal mining</a:t>
            </a:r>
          </a:p>
          <a:p>
            <a:pPr marL="342900" marR="0" lvl="0" indent="-228600">
              <a:lnSpc>
                <a:spcPct val="90000"/>
              </a:lnSpc>
              <a:spcBef>
                <a:spcPts val="0"/>
              </a:spcBef>
              <a:spcAft>
                <a:spcPts val="600"/>
              </a:spcAft>
              <a:buFont typeface="Arial" panose="020B0604020202020204" pitchFamily="34" charset="0"/>
              <a:buChar char="•"/>
              <a:tabLst>
                <a:tab pos="457200" algn="l"/>
              </a:tabLst>
            </a:pPr>
            <a:endParaRPr lang="en-US" sz="1600" b="1" dirty="0">
              <a:effectLst/>
            </a:endParaRPr>
          </a:p>
          <a:p>
            <a:pPr marL="342900" marR="0" lvl="0" indent="-228600">
              <a:lnSpc>
                <a:spcPct val="90000"/>
              </a:lnSpc>
              <a:spcBef>
                <a:spcPts val="0"/>
              </a:spcBef>
              <a:spcAft>
                <a:spcPts val="600"/>
              </a:spcAft>
              <a:buFont typeface="Arial" panose="020B0604020202020204" pitchFamily="34" charset="0"/>
              <a:buChar char="•"/>
              <a:tabLst>
                <a:tab pos="457200" algn="l"/>
              </a:tabLst>
            </a:pPr>
            <a:r>
              <a:rPr lang="en-US" sz="1600" b="1" dirty="0">
                <a:effectLst/>
              </a:rPr>
              <a:t>Wildlife crimes</a:t>
            </a:r>
            <a:r>
              <a:rPr lang="en-US" sz="1600" dirty="0">
                <a:effectLst/>
              </a:rPr>
              <a:t>: These are crimes that involve the illegal trade, poaching, or killing of wildlife. </a:t>
            </a:r>
            <a:r>
              <a:rPr lang="en-US" sz="1600" dirty="0"/>
              <a:t>Examples include the illegal trade in ivory, rhino horns, and tiger bones</a:t>
            </a:r>
          </a:p>
          <a:p>
            <a:pPr marL="342900" marR="0" lvl="0" indent="-228600">
              <a:lnSpc>
                <a:spcPct val="90000"/>
              </a:lnSpc>
              <a:spcBef>
                <a:spcPts val="0"/>
              </a:spcBef>
              <a:spcAft>
                <a:spcPts val="600"/>
              </a:spcAft>
              <a:buFont typeface="Arial" panose="020B0604020202020204" pitchFamily="34" charset="0"/>
              <a:buChar char="•"/>
              <a:tabLst>
                <a:tab pos="457200" algn="l"/>
              </a:tabLst>
            </a:pPr>
            <a:endParaRPr lang="en-US" sz="1600" b="1" dirty="0">
              <a:effectLst/>
            </a:endParaRPr>
          </a:p>
          <a:p>
            <a:pPr marL="342900" marR="0" lvl="0" indent="-228600">
              <a:lnSpc>
                <a:spcPct val="90000"/>
              </a:lnSpc>
              <a:spcBef>
                <a:spcPts val="0"/>
              </a:spcBef>
              <a:spcAft>
                <a:spcPts val="600"/>
              </a:spcAft>
              <a:buFont typeface="Arial" panose="020B0604020202020204" pitchFamily="34" charset="0"/>
              <a:buChar char="•"/>
              <a:tabLst>
                <a:tab pos="457200" algn="l"/>
              </a:tabLst>
            </a:pPr>
            <a:r>
              <a:rPr lang="en-US" sz="1600" b="1" dirty="0">
                <a:effectLst/>
              </a:rPr>
              <a:t>Forestry crimes</a:t>
            </a:r>
            <a:r>
              <a:rPr lang="en-US" sz="1600" dirty="0">
                <a:effectLst/>
              </a:rPr>
              <a:t>: These are crimes that involve the illegal logging or destruction of forests. </a:t>
            </a:r>
            <a:r>
              <a:rPr lang="en-US" sz="1600" dirty="0"/>
              <a:t>Examples include deforestation, illegal logging, and forest fires</a:t>
            </a:r>
          </a:p>
        </p:txBody>
      </p:sp>
      <p:pic>
        <p:nvPicPr>
          <p:cNvPr id="7" name="Picture 6">
            <a:extLst>
              <a:ext uri="{FF2B5EF4-FFF2-40B4-BE49-F238E27FC236}">
                <a16:creationId xmlns:a16="http://schemas.microsoft.com/office/drawing/2014/main" id="{6668956B-574D-2543-805C-C5A6B4C5D72E}"/>
              </a:ext>
            </a:extLst>
          </p:cNvPr>
          <p:cNvPicPr>
            <a:picLocks noChangeAspect="1"/>
          </p:cNvPicPr>
          <p:nvPr/>
        </p:nvPicPr>
        <p:blipFill rotWithShape="1">
          <a:blip r:embed="rId2"/>
          <a:srcRect l="12607" r="29355" b="-1"/>
          <a:stretch/>
        </p:blipFill>
        <p:spPr>
          <a:xfrm>
            <a:off x="6927718"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58289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TotalTime>
  <Words>684</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Times New Roman</vt:lpstr>
      <vt:lpstr>Office Theme</vt:lpstr>
      <vt:lpstr>PowerPoint Presentation</vt:lpstr>
      <vt:lpstr>PowerPoint Presentation</vt:lpstr>
      <vt:lpstr>ENVIRONMENTAL CRIME AND THREAT TO NATIONAL AND REGIONAL SECURITY  PRESENTED BY  PROF. EUGENIA CHIKA AKPA  AT</vt:lpstr>
      <vt:lpstr>PowerPoint Presentation</vt:lpstr>
      <vt:lpstr>PowerPoint Presentation</vt:lpstr>
      <vt:lpstr>PowerPoint Presentation</vt:lpstr>
      <vt:lpstr>PowerPoint Presentation</vt:lpstr>
      <vt:lpstr>PowerPoint Presentation</vt:lpstr>
      <vt:lpstr>PowerPoint Presentation</vt:lpstr>
      <vt:lpstr>Environmental Criminal Activities</vt:lpstr>
      <vt:lpstr>Consequences on EC</vt:lpstr>
      <vt:lpstr>Concept of National Security</vt:lpstr>
      <vt:lpstr>Impact of EC on National Security</vt:lpstr>
      <vt:lpstr>Combating EC in Nigeria</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CRIME AND THREAT TO NATIONAL AND REGIONAL SECURITY  PRESENTED BY  PROF. EUGENIA CHIKA AKPA  AT</dc:title>
  <dc:creator>Oluchi Eze</dc:creator>
  <cp:lastModifiedBy>Oluchi Eze</cp:lastModifiedBy>
  <cp:revision>2</cp:revision>
  <dcterms:created xsi:type="dcterms:W3CDTF">2023-11-02T11:00:04Z</dcterms:created>
  <dcterms:modified xsi:type="dcterms:W3CDTF">2023-11-02T11:56:45Z</dcterms:modified>
</cp:coreProperties>
</file>